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2.xml" ContentType="application/vnd.openxmlformats-officedocument.theme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slideLayouts/slideLayout135.xml" ContentType="application/vnd.openxmlformats-officedocument.presentationml.slideLayout+xml"/>
  <Override PartName="/ppt/theme/theme4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5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  <p:sldMasterId id="2147483907" r:id="rId5"/>
    <p:sldMasterId id="2147483971" r:id="rId6"/>
    <p:sldMasterId id="2147483973" r:id="rId7"/>
    <p:sldMasterId id="2147483975" r:id="rId8"/>
    <p:sldMasterId id="2147483977" r:id="rId9"/>
  </p:sldMasterIdLst>
  <p:notesMasterIdLst>
    <p:notesMasterId r:id="rId39"/>
  </p:notesMasterIdLst>
  <p:handoutMasterIdLst>
    <p:handoutMasterId r:id="rId40"/>
  </p:handoutMasterIdLst>
  <p:sldIdLst>
    <p:sldId id="337" r:id="rId10"/>
    <p:sldId id="2147481091" r:id="rId11"/>
    <p:sldId id="2147481088" r:id="rId12"/>
    <p:sldId id="2147481079" r:id="rId13"/>
    <p:sldId id="2147481078" r:id="rId14"/>
    <p:sldId id="2147481070" r:id="rId15"/>
    <p:sldId id="2147481076" r:id="rId16"/>
    <p:sldId id="2147481080" r:id="rId17"/>
    <p:sldId id="2147471479" r:id="rId18"/>
    <p:sldId id="2147471498" r:id="rId19"/>
    <p:sldId id="2147481087" r:id="rId20"/>
    <p:sldId id="2147481090" r:id="rId21"/>
    <p:sldId id="2147481084" r:id="rId22"/>
    <p:sldId id="2147481089" r:id="rId23"/>
    <p:sldId id="2147481085" r:id="rId24"/>
    <p:sldId id="2147481086" r:id="rId25"/>
    <p:sldId id="2147471408" r:id="rId26"/>
    <p:sldId id="2147481082" r:id="rId27"/>
    <p:sldId id="2147481072" r:id="rId28"/>
    <p:sldId id="2147481074" r:id="rId29"/>
    <p:sldId id="2147481077" r:id="rId30"/>
    <p:sldId id="2147481098" r:id="rId31"/>
    <p:sldId id="2147471493" r:id="rId32"/>
    <p:sldId id="2147471425" r:id="rId33"/>
    <p:sldId id="2147471415" r:id="rId34"/>
    <p:sldId id="2147481063" r:id="rId35"/>
    <p:sldId id="2147481095" r:id="rId36"/>
    <p:sldId id="2147481069" r:id="rId37"/>
    <p:sldId id="2147481097" r:id="rId38"/>
  </p:sldIdLst>
  <p:sldSz cx="12192000" cy="6858000"/>
  <p:notesSz cx="6805613" cy="9944100"/>
  <p:defaultTextStyle>
    <a:defPPr>
      <a:defRPr lang="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A5A0322C-A190-4FF1-B9DB-BF447EB5ACC4}">
          <p14:sldIdLst>
            <p14:sldId id="337"/>
            <p14:sldId id="2147481091"/>
            <p14:sldId id="2147481088"/>
            <p14:sldId id="2147481079"/>
            <p14:sldId id="2147481078"/>
            <p14:sldId id="2147481070"/>
            <p14:sldId id="2147481076"/>
            <p14:sldId id="2147481080"/>
            <p14:sldId id="2147471479"/>
            <p14:sldId id="2147471498"/>
            <p14:sldId id="2147481087"/>
            <p14:sldId id="2147481090"/>
            <p14:sldId id="2147481084"/>
            <p14:sldId id="2147481089"/>
            <p14:sldId id="2147481085"/>
            <p14:sldId id="2147481086"/>
            <p14:sldId id="2147471408"/>
            <p14:sldId id="2147481082"/>
            <p14:sldId id="2147481072"/>
            <p14:sldId id="2147481074"/>
            <p14:sldId id="2147481077"/>
            <p14:sldId id="2147481098"/>
            <p14:sldId id="2147471493"/>
            <p14:sldId id="2147471425"/>
            <p14:sldId id="2147471415"/>
            <p14:sldId id="2147481063"/>
            <p14:sldId id="2147481095"/>
            <p14:sldId id="2147481069"/>
            <p14:sldId id="21474810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  <p188:author id="{3D6CD131-47C1-FDA5-C9BA-A9AE2FC13DB0}" name="LARSEN Annabel" initials="LA" userId="S::annabel.larsen@soprasteria.com::d122f503-cd11-49c2-89b1-632b782b6d32" providerId="AD"/>
  <p188:author id="{343EFB4F-FB54-EA00-79E0-C54632F99914}" name="SANDBU Marius" initials="" userId="S::marius.sandbu@soprasteria.com::99e1b15c-66da-4d0b-b826-9b8374e2f0a2" providerId="AD"/>
  <p188:author id="{CC483163-3CC0-6EA1-DE5F-AB6853949FBB}" name="OBRESTAD Peter" initials="PO" userId="S::peter.obrestad@soprasteria.com::03b901e7-bf3d-4199-b84e-e365689325c6" providerId="AD"/>
  <p188:author id="{7B77CE71-D8D4-355A-CC98-4EA2485A0CDD}" name="JACOBSEN Stein" initials="JS" userId="S::sw.jacobsen@soprasteria.com::2997cd74-c097-4b08-acb0-25bf5c893b54" providerId="AD"/>
  <p188:author id="{4E080187-9706-0FDD-4CB5-AC14E7F71087}" name="RODSJOSAETHER Turid" initials="" userId="S::turid.rodsjosaether@soprasteria.com::a7b2717f-dced-4e30-ba02-e743d90f377c" providerId="AD"/>
  <p188:author id="{88418C8D-F585-4621-59ED-3AAD55DFE261}" name="MATHISEN Jill" initials="MJ" userId="S::jill.mathisen@soprasteria.com::26eeb1df-5a08-4af7-882c-70d514fbad1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AGE Ingerid" initials="WI" lastIdx="4" clrIdx="0">
    <p:extLst>
      <p:ext uri="{19B8F6BF-5375-455C-9EA6-DF929625EA0E}">
        <p15:presenceInfo xmlns:p15="http://schemas.microsoft.com/office/powerpoint/2012/main" userId="S::ingerid.waage@soprasteria.com::046e044c-2840-4046-afd5-c518cc1cb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120"/>
    <a:srgbClr val="D10928"/>
    <a:srgbClr val="EF7802"/>
    <a:srgbClr val="EA6708"/>
    <a:srgbClr val="E85E0B"/>
    <a:srgbClr val="DF3E16"/>
    <a:srgbClr val="D0042A"/>
    <a:srgbClr val="BF0940"/>
    <a:srgbClr val="A51361"/>
    <a:srgbClr val="7F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9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9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microsoft.com/office/2018/10/relationships/authors" Target="authors.xml"/><Relationship Id="rId20" Type="http://schemas.openxmlformats.org/officeDocument/2006/relationships/slide" Target="slides/slide11.xml"/><Relationship Id="rId41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‹#›</a:t>
            </a:fld>
            <a:endParaRPr lang="fr-FR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22/05/2024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0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89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9010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3.png"/><Relationship Id="rId4" Type="http://schemas.openxmlformats.org/officeDocument/2006/relationships/image" Target="../media/image2.sv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5.png"/><Relationship Id="rId4" Type="http://schemas.openxmlformats.org/officeDocument/2006/relationships/image" Target="../media/image2.sv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69.png"/><Relationship Id="rId4" Type="http://schemas.openxmlformats.org/officeDocument/2006/relationships/image" Target="../media/image2.sv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4.png"/><Relationship Id="rId7" Type="http://schemas.openxmlformats.org/officeDocument/2006/relationships/image" Target="../media/image7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75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7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3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5.png"/><Relationship Id="rId4" Type="http://schemas.openxmlformats.org/officeDocument/2006/relationships/image" Target="../media/image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9.png"/><Relationship Id="rId4" Type="http://schemas.openxmlformats.org/officeDocument/2006/relationships/image" Target="../media/image2.sv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FE20926-BB89-3D3A-A4A7-053F1FAE7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71249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EFDA57B-AC59-67AD-9CC4-8EC09BE23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43259853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1C77BAE4-E992-75A3-77BA-B377A11B9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581812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0" name="ZoneTexte 27">
            <a:extLst>
              <a:ext uri="{FF2B5EF4-FFF2-40B4-BE49-F238E27FC236}">
                <a16:creationId xmlns:a16="http://schemas.microsoft.com/office/drawing/2014/main" id="{0CAD597E-6F54-5C4E-ACED-C604D1F43F55}"/>
              </a:ext>
            </a:extLst>
          </p:cNvPr>
          <p:cNvSpPr txBox="1"/>
          <p:nvPr userDrawn="1"/>
        </p:nvSpPr>
        <p:spPr>
          <a:xfrm>
            <a:off x="4162854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0345F0AA-188D-A7B5-DDED-C9DBBB3E1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07366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4A106C-E5B9-3021-A527-3CBDF0D0FC80}"/>
              </a:ext>
            </a:extLst>
          </p:cNvPr>
          <p:cNvCxnSpPr>
            <a:cxnSpLocks/>
          </p:cNvCxnSpPr>
          <p:nvPr userDrawn="1"/>
        </p:nvCxnSpPr>
        <p:spPr>
          <a:xfrm>
            <a:off x="4517149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1572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62084" y="1894488"/>
            <a:ext cx="6824274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47E28D8-AA29-67A1-57E8-0820C348B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83880653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15941" y="-349817"/>
            <a:ext cx="6826256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10583082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B4F7648-3F29-9F76-02C9-0C249B79C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4D53C20-A98B-7E2F-7421-383FFA41B3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6797" y="3118596"/>
            <a:ext cx="4279900" cy="3000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9843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8268AF8-D05F-A2A4-9D74-E15913446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238586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9A7ADEB5-4A6D-D9E7-91F0-D63E9D86F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6207210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F98242F-4DEF-260D-90D6-0122FE47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F338816-FF1C-E7DC-1F56-81D58D51AC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1450" y="3548063"/>
            <a:ext cx="2211388" cy="11079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0037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326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A45FF01-B01E-7EFC-FC10-E9B266620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27965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25829" y="1444202"/>
            <a:ext cx="685800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7CB2364-D5D6-9587-524C-2C517099B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0072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6B1D2A5-3FFB-08F6-D4D5-8217009C6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263842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ZoneTexte 27">
            <a:extLst>
              <a:ext uri="{FF2B5EF4-FFF2-40B4-BE49-F238E27FC236}">
                <a16:creationId xmlns:a16="http://schemas.microsoft.com/office/drawing/2014/main" id="{4DCA4495-2669-F102-FF1D-3B01C78C655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D5AF1E3-6F6A-90E0-D78C-0759D9FF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4B3A5-15C6-148D-5C76-27C5671511D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656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ZoneTexte 27">
            <a:extLst>
              <a:ext uri="{FF2B5EF4-FFF2-40B4-BE49-F238E27FC236}">
                <a16:creationId xmlns:a16="http://schemas.microsoft.com/office/drawing/2014/main" id="{37EAFF6C-26AD-694A-6A6D-3F1F057E30E7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B7D488C-3C6D-FD8A-5F89-AD3901FF0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4CC2F6-A9F8-60E4-98C4-DF7C00F074B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324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5DBBC63-9F93-5D68-FDEA-8F6A44825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601193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58253A86-1B5A-B064-784B-E81845EC3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460163" cy="5876924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ABDDE5-A048-1BA1-F5B5-D27768B67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41892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ersonne, habits, avion, plein air&#10;&#10;Description générée automatiquement">
            <a:extLst>
              <a:ext uri="{FF2B5EF4-FFF2-40B4-BE49-F238E27FC236}">
                <a16:creationId xmlns:a16="http://schemas.microsoft.com/office/drawing/2014/main" id="{B5541230-8024-04E3-524B-BC4D75A6F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2F5E6461-A66A-E90D-57EF-9C9A02CF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5577260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habits, personne, Visage humain, intérieur&#10;&#10;Description générée automatiquement">
            <a:extLst>
              <a:ext uri="{FF2B5EF4-FFF2-40B4-BE49-F238E27FC236}">
                <a16:creationId xmlns:a16="http://schemas.microsoft.com/office/drawing/2014/main" id="{7D34CEC7-5170-8258-5954-C38EE21C7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8"/>
          <a:stretch/>
        </p:blipFill>
        <p:spPr>
          <a:xfrm>
            <a:off x="-142875" y="-1"/>
            <a:ext cx="11603038" cy="5876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0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FE8A510-707F-DC69-8697-1BDD88BBB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4523338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9F613F4-9AD0-3844-2313-5C99B070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6911665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442575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44257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F822B3-5882-330B-5EB6-465EAFF8A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2778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D6BF079-EC09-439E-BBC3-FD677DC4C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391828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22E665-D510-B4DC-9B98-8CF35AB74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0223327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F0CC31-0478-93A4-2689-3290CA002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292530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52AF406-ADA9-DF1C-2708-5B21129D0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93276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584FF4E-6C60-3B73-4E63-5C1E12EE0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59594711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16463EB-C31D-D204-22C1-44C2B8067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2633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5565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D629360A-0F39-2D3F-BBC2-97C70156FEB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BEF312D-33CC-A603-B348-EBAAF838C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B22D6-639A-0559-639A-8C01E75A990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7949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ZoneTexte 27">
            <a:extLst>
              <a:ext uri="{FF2B5EF4-FFF2-40B4-BE49-F238E27FC236}">
                <a16:creationId xmlns:a16="http://schemas.microsoft.com/office/drawing/2014/main" id="{83282914-D963-744C-6934-ABFDC3771D52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6AB60F-53CF-52F9-3188-03CE8A368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A4916D-1DC0-A30A-0A41-A671A09D16B7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531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>
                <a:solidFill>
                  <a:schemeClr val="bg2">
                    <a:alpha val="50000"/>
                  </a:schemeClr>
                </a:solidFill>
              </a:rPr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6E248C4A-C675-8D85-2881-226357119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72543702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81067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7712427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D9528E02-B65C-A15B-6FF3-91AF5F59D8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013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1836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617F54-1F98-1BD6-9776-343B0F4131AA}"/>
              </a:ext>
            </a:extLst>
          </p:cNvPr>
          <p:cNvSpPr/>
          <p:nvPr userDrawn="1"/>
        </p:nvSpPr>
        <p:spPr>
          <a:xfrm>
            <a:off x="0" y="0"/>
            <a:ext cx="8467344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4F818EF7-DBA3-2C9F-A4F2-14227BFC6D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-1"/>
            <a:ext cx="11460163" cy="58769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9372638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ZoneTexte 27">
            <a:extLst>
              <a:ext uri="{FF2B5EF4-FFF2-40B4-BE49-F238E27FC236}">
                <a16:creationId xmlns:a16="http://schemas.microsoft.com/office/drawing/2014/main" id="{6F4675B7-6F17-1BC3-905A-542F16E49F2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F0C645-0B14-9596-2406-4C65B07F8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24B92E-1A7F-12C7-B0DE-CBBB37BF8AB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25861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vslutning m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88B51CF4-1C16-D234-9ED0-F31CE4987CC0}"/>
              </a:ext>
            </a:extLst>
          </p:cNvPr>
          <p:cNvSpPr/>
          <p:nvPr userDrawn="1"/>
        </p:nvSpPr>
        <p:spPr>
          <a:xfrm>
            <a:off x="0" y="6814799"/>
            <a:ext cx="12192000" cy="45719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89CF87D6-A596-B855-32B7-621DEBD9F2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9512" y="3042330"/>
            <a:ext cx="3812976" cy="4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373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128392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3495990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l og under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615551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sen tak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B4DA8909-D958-57AE-D81B-D2885C015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650" y="2505635"/>
            <a:ext cx="4838700" cy="609600"/>
          </a:xfrm>
          <a:prstGeom prst="rect">
            <a:avLst/>
          </a:prstGeom>
        </p:spPr>
      </p:pic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44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21921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6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252733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660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146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en-US" sz="32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FD9DD8B-2200-2F7D-E3AB-9881E9DA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2DF701-495B-0CD0-30D4-A399EBC65CD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54253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209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81193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1660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82554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Espace réservé pour une image  5">
            <a:extLst>
              <a:ext uri="{FF2B5EF4-FFF2-40B4-BE49-F238E27FC236}">
                <a16:creationId xmlns:a16="http://schemas.microsoft.com/office/drawing/2014/main" id="{B2267D5E-E1B1-F646-3DD6-211822A67F4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8122" y="1140013"/>
            <a:ext cx="3339166" cy="760505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9618B84-7AB9-5C8F-F949-DF79CB464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40DD-6DF6-F119-2673-369523C7189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06351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8EC7C47-81F4-B252-4157-0CE90B14D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44B88-20AE-D423-3D92-D9062F8D68F6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4443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8440E5AC-0F65-6033-646B-2EE4677AC6D1}"/>
              </a:ext>
            </a:extLst>
          </p:cNvPr>
          <p:cNvSpPr txBox="1"/>
          <p:nvPr userDrawn="1"/>
        </p:nvSpPr>
        <p:spPr>
          <a:xfrm>
            <a:off x="3570412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7CD088C-B773-75FA-C2EB-CBA58D4C9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924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51D1EF37-7D79-02B2-208D-D75FF412B380}"/>
              </a:ext>
            </a:extLst>
          </p:cNvPr>
          <p:cNvCxnSpPr>
            <a:cxnSpLocks/>
          </p:cNvCxnSpPr>
          <p:nvPr userDrawn="1"/>
        </p:nvCxnSpPr>
        <p:spPr>
          <a:xfrm>
            <a:off x="3924707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703705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A1CBD2-FEFE-FFD4-3933-78A150086017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AABDE98D-8A66-11D7-F937-5C209EF182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9" y="0"/>
            <a:ext cx="8134351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ZoneTexte 27">
            <a:extLst>
              <a:ext uri="{FF2B5EF4-FFF2-40B4-BE49-F238E27FC236}">
                <a16:creationId xmlns:a16="http://schemas.microsoft.com/office/drawing/2014/main" id="{18D5FFF6-1133-3DE2-A5D8-5CE361E57D9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5FFBFE7-2818-F980-2121-61B302A1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FD9953-3299-D357-49EA-516CD294A8D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D:\00-Zurück\SSC\Template 2023\01.png">
            <a:extLst>
              <a:ext uri="{FF2B5EF4-FFF2-40B4-BE49-F238E27FC236}">
                <a16:creationId xmlns:a16="http://schemas.microsoft.com/office/drawing/2014/main" id="{DE7DC735-6C55-7E1D-16D4-47CD057DEA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148" y="1294739"/>
            <a:ext cx="14192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861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01180347-9F7E-33F0-81B2-CC48652FD01C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EE986D-0DAA-3233-1D67-AF20610C9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7" y="0"/>
            <a:ext cx="8134351" cy="5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10" name="ZoneTexte 27">
            <a:extLst>
              <a:ext uri="{FF2B5EF4-FFF2-40B4-BE49-F238E27FC236}">
                <a16:creationId xmlns:a16="http://schemas.microsoft.com/office/drawing/2014/main" id="{17ED32A5-92E8-2345-0EB0-4DD3EB7E3D57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1E7DCAC-F071-5147-AFB5-34D4D643B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65ADDB-9B98-7A29-B445-5D10F951B52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85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FBBA82-8EF7-C9B3-50B7-718B1C9CF30F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5" name="Picture 2" descr="D:\00-Zurück\SSC\Template 2023\03.jpg">
            <a:extLst>
              <a:ext uri="{FF2B5EF4-FFF2-40B4-BE49-F238E27FC236}">
                <a16:creationId xmlns:a16="http://schemas.microsoft.com/office/drawing/2014/main" id="{43B3CA18-10E0-D2C0-AE9F-1E530049DD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651" y="0"/>
            <a:ext cx="8134349" cy="58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1CB18ECD-C4D5-E04A-08A6-3247343D5BCB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7D1D44-D8B2-3014-8DE4-B9399C7F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776A9-E33F-6B4B-3E8F-6BB68299BB5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2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3763365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199001-E864-0C95-3BC8-3F17B36378D4}"/>
              </a:ext>
            </a:extLst>
          </p:cNvPr>
          <p:cNvSpPr/>
          <p:nvPr userDrawn="1"/>
        </p:nvSpPr>
        <p:spPr>
          <a:xfrm rot="16200000">
            <a:off x="1635202" y="-1643458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Picture 2" descr="D:\00-Zurück\SSC\Template 2023\04.jpg">
            <a:extLst>
              <a:ext uri="{FF2B5EF4-FFF2-40B4-BE49-F238E27FC236}">
                <a16:creationId xmlns:a16="http://schemas.microsoft.com/office/drawing/2014/main" id="{298CA3EA-BB07-6AE3-93C6-2EA4B455AE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pic>
        <p:nvPicPr>
          <p:cNvPr id="16" name="Picture 3" descr="D:\00-Zurück\SSC\Template 2023\04.png">
            <a:extLst>
              <a:ext uri="{FF2B5EF4-FFF2-40B4-BE49-F238E27FC236}">
                <a16:creationId xmlns:a16="http://schemas.microsoft.com/office/drawing/2014/main" id="{E71D4B78-8501-2D02-DC78-2D152AAD70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604" y="3421380"/>
            <a:ext cx="1354776" cy="15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7F3B2199-C29A-F3E5-9498-BD1E337B8145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E222D2F-0FB1-D76B-10C0-1F0EC96D3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678B7B-8329-480D-CE0B-9220C745501B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03480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C94CB-1654-1EED-E889-C222BBAE667E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5" name="Picture 2" descr="D:\00-Zurück\SSC\Template 2023\05.jpg">
            <a:extLst>
              <a:ext uri="{FF2B5EF4-FFF2-40B4-BE49-F238E27FC236}">
                <a16:creationId xmlns:a16="http://schemas.microsoft.com/office/drawing/2014/main" id="{AA1CC766-717E-21A5-E655-97E3E5284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A8FFAFC3-5259-E128-8457-7E27726E42DE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DCCBDEE-EB25-607A-1623-D112C4EFC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53125-2191-627E-8690-F8719659126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05.png">
            <a:extLst>
              <a:ext uri="{FF2B5EF4-FFF2-40B4-BE49-F238E27FC236}">
                <a16:creationId xmlns:a16="http://schemas.microsoft.com/office/drawing/2014/main" id="{B691F193-AADA-168C-3706-0A2B60FB24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140" y="3235643"/>
            <a:ext cx="762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28390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20447EE1-3D9D-3D22-F748-FEA4A93E82B5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Picture 2" descr="D:\00-Zurück\SSC\Template 2023\16062023_Sopra_Steria_16.9_ENG_Tahoma_FA - Kopie\ppt\media\06.jpg">
            <a:extLst>
              <a:ext uri="{FF2B5EF4-FFF2-40B4-BE49-F238E27FC236}">
                <a16:creationId xmlns:a16="http://schemas.microsoft.com/office/drawing/2014/main" id="{0F3DAF21-639F-AFDF-778F-F249671D75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281" y="1901"/>
            <a:ext cx="8131719" cy="58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257BEFF7-3B0D-48E1-E2B9-16FF146DECC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D3671A-051A-BE7B-CB3F-4995E65D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F982B-A41C-3E32-DB6D-F4E0319AABEA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284D852B-18C3-6A6F-F60A-C776E00338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671" y="3128010"/>
            <a:ext cx="742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1064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582866-C368-5437-00F0-D4A742D423AF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AE56C5-60D7-B71F-38A4-4BA5FC9A3C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0980" y="-19270"/>
            <a:ext cx="8161020" cy="58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71D3B4A5-78E9-14CF-3FB4-D6CBF9A999CC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2CC233-C531-120A-EF47-B51731DED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B28396-0BAC-37AE-921C-4E9425C3E0B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D:\00-Zurück\SSC\Template 2023\16062023_Sopra_Steria_16.9_ENG_Tahoma_FA - Kopie\ppt\media\03.png">
            <a:extLst>
              <a:ext uri="{FF2B5EF4-FFF2-40B4-BE49-F238E27FC236}">
                <a16:creationId xmlns:a16="http://schemas.microsoft.com/office/drawing/2014/main" id="{5B0C817B-16C6-C8C8-2AD9-15CA90E57E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895" y="1879031"/>
            <a:ext cx="5619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038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6F5079-D4AF-A7DD-1C75-02DE22927956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E962BB3-F90B-EE85-15D8-16CA044F14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9" y="0"/>
            <a:ext cx="8134351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8" name="ZoneTexte 27">
            <a:extLst>
              <a:ext uri="{FF2B5EF4-FFF2-40B4-BE49-F238E27FC236}">
                <a16:creationId xmlns:a16="http://schemas.microsoft.com/office/drawing/2014/main" id="{78DE6BDE-9D0B-1E99-50D1-D83C93CCC59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3CBA4AA-EAFE-541C-E9F7-B21D43FE3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D23262-511C-15D3-19EF-F27CFF7DFF2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16062023_Sopra_Steria_16.9_ENG_Tahoma_FA - Kopie\ppt\media\04.png">
            <a:extLst>
              <a:ext uri="{FF2B5EF4-FFF2-40B4-BE49-F238E27FC236}">
                <a16:creationId xmlns:a16="http://schemas.microsoft.com/office/drawing/2014/main" id="{BB827DBC-32E5-F482-3360-C61D28DA0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448" y="2620173"/>
            <a:ext cx="1419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82760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BB5499-4AF8-46D1-561A-C1FE2D0B07A6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9" name="Picture 2" descr="D:\00-Zurück\SSC\Template 2023\16062023_Sopra_Steria_16.9_ENG_Tahoma_FA - Kopie\ppt\media\05.jpg">
            <a:extLst>
              <a:ext uri="{FF2B5EF4-FFF2-40B4-BE49-F238E27FC236}">
                <a16:creationId xmlns:a16="http://schemas.microsoft.com/office/drawing/2014/main" id="{58831DA8-2258-1AB7-0854-15956FF80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-13762"/>
            <a:ext cx="8153400" cy="58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ZoneTexte 27">
            <a:extLst>
              <a:ext uri="{FF2B5EF4-FFF2-40B4-BE49-F238E27FC236}">
                <a16:creationId xmlns:a16="http://schemas.microsoft.com/office/drawing/2014/main" id="{44870FD0-74D8-110D-A49A-F5CD1EF32C5F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122EF9-E69B-04A0-1160-9ED51FE72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390DD1-5165-9AB4-6BC7-0F4EB368966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D:\00-Zurück\SSC\Template 2023\16062023_Sopra_Steria_16.9_ENG_Tahoma_FA - Kopie\ppt\media\05.png">
            <a:extLst>
              <a:ext uri="{FF2B5EF4-FFF2-40B4-BE49-F238E27FC236}">
                <a16:creationId xmlns:a16="http://schemas.microsoft.com/office/drawing/2014/main" id="{D33DE48C-8F04-EA24-8289-57BACDAFF3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853" y="2870622"/>
            <a:ext cx="10953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19270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03C0F7-7ABE-2621-F5EE-3EF67B205426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B51D5B-B023-517C-3378-0F225E363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958" y="0"/>
            <a:ext cx="8134041" cy="587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D0BC5535-5EB5-2363-0267-0E56A65D9B21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7CE3868-0E81-7864-0A50-0F8EF13B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76E4C-477A-ECBB-B161-08CE52F22EB9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325E37ED-BDAB-56CE-B906-F940A7312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505" y="1836456"/>
            <a:ext cx="1571625" cy="27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942269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7FE71E-B7D4-5114-A253-9D90925E110F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FAF68B-AEC8-01CC-A62D-8E4E1C37E9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47659" y="-7218"/>
            <a:ext cx="8144340" cy="588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9" name="ZoneTexte 27">
            <a:extLst>
              <a:ext uri="{FF2B5EF4-FFF2-40B4-BE49-F238E27FC236}">
                <a16:creationId xmlns:a16="http://schemas.microsoft.com/office/drawing/2014/main" id="{28000204-3A2C-45B8-8521-31F8C062FED1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893B983-A65C-600C-5BE7-99FA251F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02005F-D09E-4D31-88EA-21BBAD01BBE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D:\00-Zurück\SSC\Template 2023\16062023_Sopra_Steria_16.9_ENG_Tahoma_FA - Kopie\ppt\media\07.png">
            <a:extLst>
              <a:ext uri="{FF2B5EF4-FFF2-40B4-BE49-F238E27FC236}">
                <a16:creationId xmlns:a16="http://schemas.microsoft.com/office/drawing/2014/main" id="{1DFB27DB-07D8-A026-535C-0A2B021682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399129"/>
            <a:ext cx="2214880" cy="9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53618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ZoneTexte 27">
            <a:extLst>
              <a:ext uri="{FF2B5EF4-FFF2-40B4-BE49-F238E27FC236}">
                <a16:creationId xmlns:a16="http://schemas.microsoft.com/office/drawing/2014/main" id="{7AD07553-98E3-5C95-C48F-970EB7E7427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55C62-0CF1-3DD3-9BB6-456AEBEED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98FAB6-EAFB-E83F-4545-74E712D0FC0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74429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0EBE3079-7D5B-A6AE-053B-986632ED3B95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23DA55F-E146-601F-FD4B-674A2D29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25CCA2-A672-9137-E950-F6B1C31950BD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908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0" b="1">
                <a:ln>
                  <a:solidFill>
                    <a:schemeClr val="bg2"/>
                  </a:solidFill>
                </a:ln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A97C00BD-949D-C573-3132-24208916C732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F90E7-AC32-90F0-CC2F-787F98CF1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C3105C-BEBF-3697-6DC5-6B82B9B2E620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56461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1308050"/>
          </a:xfrm>
        </p:spPr>
        <p:txBody>
          <a:bodyPr anchor="t">
            <a:spAutoFit/>
          </a:bodyPr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3FEF04E-7B07-69A6-6485-AA47FA16F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014902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433049" cy="1308050"/>
          </a:xfrm>
        </p:spPr>
        <p:txBody>
          <a:bodyPr anchor="t">
            <a:spAutoFit/>
          </a:bodyPr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6A2077B-A4FF-8EA0-2EC4-BC17606A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713119210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D4677CB8-EC33-311F-C069-DA9A1D522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5278160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53B59A4-07C3-A4E6-54A7-1CF26C0B8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169912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EFE20926-BB89-3D3A-A4A7-053F1FAE7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2240040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EFDA57B-AC59-67AD-9CC4-8EC09BE23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1196747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1C77BAE4-E992-75A3-77BA-B377A11B9C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25093939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0" name="ZoneTexte 27">
            <a:extLst>
              <a:ext uri="{FF2B5EF4-FFF2-40B4-BE49-F238E27FC236}">
                <a16:creationId xmlns:a16="http://schemas.microsoft.com/office/drawing/2014/main" id="{0CAD597E-6F54-5C4E-ACED-C604D1F43F55}"/>
              </a:ext>
            </a:extLst>
          </p:cNvPr>
          <p:cNvSpPr txBox="1"/>
          <p:nvPr userDrawn="1"/>
        </p:nvSpPr>
        <p:spPr>
          <a:xfrm>
            <a:off x="4162854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0345F0AA-188D-A7B5-DDED-C9DBBB3E1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07366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4A106C-E5B9-3021-A527-3CBDF0D0FC80}"/>
              </a:ext>
            </a:extLst>
          </p:cNvPr>
          <p:cNvCxnSpPr>
            <a:cxnSpLocks/>
          </p:cNvCxnSpPr>
          <p:nvPr userDrawn="1"/>
        </p:nvCxnSpPr>
        <p:spPr>
          <a:xfrm>
            <a:off x="4517149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50725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62084" y="1894488"/>
            <a:ext cx="6824274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C47E28D8-AA29-67A1-57E8-0820C348BC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12809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15941" y="-349817"/>
            <a:ext cx="6826256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10583082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DB4F7648-3F29-9F76-02C9-0C249B79C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4D53C20-A98B-7E2F-7421-383FFA41B36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6797" y="3118596"/>
            <a:ext cx="4279900" cy="3000375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55241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8268AF8-D05F-A2A4-9D74-E159134460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0994932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9A7ADEB5-4A6D-D9E7-91F0-D63E9D86F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57357080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F98242F-4DEF-260D-90D6-0122FE478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F338816-FF1C-E7DC-1F56-81D58D51AC4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91450" y="3548063"/>
            <a:ext cx="2211388" cy="1107996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441744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326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4A45FF01-B01E-7EFC-FC10-E9B266620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9392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25829" y="1444202"/>
            <a:ext cx="685800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72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F7CB2364-D5D6-9587-524C-2C517099BB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19695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26B1D2A5-3FFB-08F6-D4D5-8217009C63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0786234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6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ZoneTexte 27">
            <a:extLst>
              <a:ext uri="{FF2B5EF4-FFF2-40B4-BE49-F238E27FC236}">
                <a16:creationId xmlns:a16="http://schemas.microsoft.com/office/drawing/2014/main" id="{4DCA4495-2669-F102-FF1D-3B01C78C655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AD5AF1E3-6F6A-90E0-D78C-0759D9FF7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64B3A5-15C6-148D-5C76-27C5671511D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43660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54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ZoneTexte 27">
            <a:extLst>
              <a:ext uri="{FF2B5EF4-FFF2-40B4-BE49-F238E27FC236}">
                <a16:creationId xmlns:a16="http://schemas.microsoft.com/office/drawing/2014/main" id="{37EAFF6C-26AD-694A-6A6D-3F1F057E30E7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B7D488C-3C6D-FD8A-5F89-AD3901FF08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C4CC2F6-A9F8-60E4-98C4-DF7C00F074B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68655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 marL="0" indent="0">
              <a:buNone/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5DBBC63-9F93-5D68-FDEA-8F6A44825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02076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habits, personne, Visage humain, sourire&#10;&#10;Description générée automatiquement">
            <a:extLst>
              <a:ext uri="{FF2B5EF4-FFF2-40B4-BE49-F238E27FC236}">
                <a16:creationId xmlns:a16="http://schemas.microsoft.com/office/drawing/2014/main" id="{58253A86-1B5A-B064-784B-E81845EC3F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460163" cy="5876924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ABDDE5-A048-1BA1-F5B5-D27768B67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28684229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personne, habits, avion, plein air&#10;&#10;Description générée automatiquement">
            <a:extLst>
              <a:ext uri="{FF2B5EF4-FFF2-40B4-BE49-F238E27FC236}">
                <a16:creationId xmlns:a16="http://schemas.microsoft.com/office/drawing/2014/main" id="{B5541230-8024-04E3-524B-BC4D75A6F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2F5E6461-A66A-E90D-57EF-9C9A02CFA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1592811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Une image contenant habits, personne, Visage humain, intérieur&#10;&#10;Description générée automatiquement">
            <a:extLst>
              <a:ext uri="{FF2B5EF4-FFF2-40B4-BE49-F238E27FC236}">
                <a16:creationId xmlns:a16="http://schemas.microsoft.com/office/drawing/2014/main" id="{7D34CEC7-5170-8258-5954-C38EE21C73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48"/>
          <a:stretch/>
        </p:blipFill>
        <p:spPr>
          <a:xfrm>
            <a:off x="-142875" y="-1"/>
            <a:ext cx="11603038" cy="58769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0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9FE8A510-707F-DC69-8697-1BDD88BBB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11392245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9F613F4-9AD0-3844-2313-5C99B070CD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85056362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442575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44257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F7F822B3-5882-330B-5EB6-465EAFF8A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77750506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D6BF079-EC09-439E-BBC3-FD677DC4CB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2713289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22E665-D510-B4DC-9B98-8CF35AB74D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3024313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F0CC31-0478-93A4-2689-3290CA002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83167251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C52AF406-ADA9-DF1C-2708-5B21129D0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422867690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E584FF4E-6C60-3B73-4E63-5C1E12EE0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685574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516463EB-C31D-D204-22C1-44C2B8067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90771714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55656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0" indent="0">
              <a:buNone/>
              <a:defRPr/>
            </a:lvl2pPr>
            <a:lvl3pPr marL="465750" indent="-285750">
              <a:buFont typeface="Arial" panose="020B0604020202020204" pitchFamily="34" charset="0"/>
              <a:buChar char="•"/>
              <a:defRPr/>
            </a:lvl3pPr>
            <a:lvl4pPr marL="645750" indent="-285750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D629360A-0F39-2D3F-BBC2-97C70156FEB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ABEF312D-33CC-A603-B348-EBAAF838C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C3B22D6-639A-0559-639A-8C01E75A990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8766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55656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ZoneTexte 27">
            <a:extLst>
              <a:ext uri="{FF2B5EF4-FFF2-40B4-BE49-F238E27FC236}">
                <a16:creationId xmlns:a16="http://schemas.microsoft.com/office/drawing/2014/main" id="{83282914-D963-744C-6934-ABFDC3771D52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6AB60F-53CF-52F9-3188-03CE8A368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A4916D-1DC0-A30A-0A41-A671A09D16B7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544679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>
                <a:solidFill>
                  <a:schemeClr val="bg2">
                    <a:alpha val="50000"/>
                  </a:schemeClr>
                </a:solidFill>
              </a:rPr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6E248C4A-C675-8D85-2881-226357119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377858134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3747065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D9528E02-B65C-A15B-6FF3-91AF5F59D8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1013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628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B617F54-1F98-1BD6-9776-343B0F4131AA}"/>
              </a:ext>
            </a:extLst>
          </p:cNvPr>
          <p:cNvSpPr/>
          <p:nvPr userDrawn="1"/>
        </p:nvSpPr>
        <p:spPr>
          <a:xfrm>
            <a:off x="0" y="0"/>
            <a:ext cx="8467344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4F818EF7-DBA3-2C9F-A4F2-14227BFC6D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-1"/>
            <a:ext cx="11460163" cy="58769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b-NO"/>
              <a:t>Klikk på ikonet for å legge til et bilde</a:t>
            </a:r>
            <a:endParaRPr lang="en-GB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93851864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ZoneTexte 27">
            <a:extLst>
              <a:ext uri="{FF2B5EF4-FFF2-40B4-BE49-F238E27FC236}">
                <a16:creationId xmlns:a16="http://schemas.microsoft.com/office/drawing/2014/main" id="{6F4675B7-6F17-1BC3-905A-542F16E49F2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F0C645-0B14-9596-2406-4C65B07F8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>
                <a:solidFill>
                  <a:schemeClr val="bg2"/>
                </a:solidFill>
              </a:defRPr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24B92E-1A7F-12C7-B0DE-CBBB37BF8AB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74496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6B8FAF46-AF74-5E07-8667-F259F280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4F373FAF-EA7A-85C9-EC4A-8F2D28713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>
            <a:extLst>
              <a:ext uri="{FF2B5EF4-FFF2-40B4-BE49-F238E27FC236}">
                <a16:creationId xmlns:a16="http://schemas.microsoft.com/office/drawing/2014/main" id="{304B3D2D-6E23-6432-C8AE-01A5CE02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46577-CA0C-46AE-895F-D1BE2506F020}" type="datetimeFigureOut">
              <a:rPr lang="nb-NO" smtClean="0"/>
              <a:t>22.05.2024</a:t>
            </a:fld>
            <a:endParaRPr lang="nb-NO"/>
          </a:p>
        </p:txBody>
      </p:sp>
      <p:sp>
        <p:nvSpPr>
          <p:cNvPr id="5" name="Plassholder for bunntekst 4">
            <a:extLst>
              <a:ext uri="{FF2B5EF4-FFF2-40B4-BE49-F238E27FC236}">
                <a16:creationId xmlns:a16="http://schemas.microsoft.com/office/drawing/2014/main" id="{2A2836F7-32B9-A622-3EE1-24ED5373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Plassholder for lysbildenummer 5">
            <a:extLst>
              <a:ext uri="{FF2B5EF4-FFF2-40B4-BE49-F238E27FC236}">
                <a16:creationId xmlns:a16="http://schemas.microsoft.com/office/drawing/2014/main" id="{71507DC1-9747-16E7-8C7C-4F5B4A3C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CB0C3-3DB1-443D-8936-6BB2950F60E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214307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iks for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med avrundede hjørner diagonalt 39">
            <a:extLst>
              <a:ext uri="{FF2B5EF4-FFF2-40B4-BE49-F238E27FC236}">
                <a16:creationId xmlns:a16="http://schemas.microsoft.com/office/drawing/2014/main" id="{005B3E18-E7AA-9733-76D3-6A23693F38BA}"/>
              </a:ext>
            </a:extLst>
          </p:cNvPr>
          <p:cNvSpPr/>
          <p:nvPr userDrawn="1"/>
        </p:nvSpPr>
        <p:spPr>
          <a:xfrm>
            <a:off x="6799290" y="-1266"/>
            <a:ext cx="5392709" cy="6856920"/>
          </a:xfrm>
          <a:prstGeom prst="round2DiagRect">
            <a:avLst>
              <a:gd name="adj1" fmla="val 6178"/>
              <a:gd name="adj2" fmla="val 0"/>
            </a:avLst>
          </a:prstGeom>
          <a:solidFill>
            <a:srgbClr val="3710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9490C46-A114-9C52-8551-657F9D9F15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09847" y="-1266"/>
            <a:ext cx="5286129" cy="6859265"/>
          </a:xfrm>
          <a:custGeom>
            <a:avLst/>
            <a:gdLst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427596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547573"/>
              <a:gd name="connsiteY0" fmla="*/ 427596 h 6858000"/>
              <a:gd name="connsiteX1" fmla="*/ 427596 w 5547573"/>
              <a:gd name="connsiteY1" fmla="*/ 0 h 6858000"/>
              <a:gd name="connsiteX2" fmla="*/ 5435600 w 5547573"/>
              <a:gd name="connsiteY2" fmla="*/ 8466 h 6858000"/>
              <a:gd name="connsiteX3" fmla="*/ 5461000 w 5547573"/>
              <a:gd name="connsiteY3" fmla="*/ 6858000 h 6858000"/>
              <a:gd name="connsiteX4" fmla="*/ 5461000 w 5547573"/>
              <a:gd name="connsiteY4" fmla="*/ 6430404 h 6858000"/>
              <a:gd name="connsiteX5" fmla="*/ 5033404 w 5547573"/>
              <a:gd name="connsiteY5" fmla="*/ 6858000 h 6858000"/>
              <a:gd name="connsiteX6" fmla="*/ 427596 w 5547573"/>
              <a:gd name="connsiteY6" fmla="*/ 6858000 h 6858000"/>
              <a:gd name="connsiteX7" fmla="*/ 0 w 5547573"/>
              <a:gd name="connsiteY7" fmla="*/ 6430404 h 6858000"/>
              <a:gd name="connsiteX8" fmla="*/ 0 w 5547573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435600 w 5461000"/>
              <a:gd name="connsiteY2" fmla="*/ 8466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8120"/>
              <a:gd name="connsiteY0" fmla="*/ 427596 h 6858000"/>
              <a:gd name="connsiteX1" fmla="*/ 427596 w 5468120"/>
              <a:gd name="connsiteY1" fmla="*/ 0 h 6858000"/>
              <a:gd name="connsiteX2" fmla="*/ 5461000 w 5468120"/>
              <a:gd name="connsiteY2" fmla="*/ 16932 h 6858000"/>
              <a:gd name="connsiteX3" fmla="*/ 5461000 w 5468120"/>
              <a:gd name="connsiteY3" fmla="*/ 6858000 h 6858000"/>
              <a:gd name="connsiteX4" fmla="*/ 5461000 w 5468120"/>
              <a:gd name="connsiteY4" fmla="*/ 6430404 h 6858000"/>
              <a:gd name="connsiteX5" fmla="*/ 5033404 w 5468120"/>
              <a:gd name="connsiteY5" fmla="*/ 6858000 h 6858000"/>
              <a:gd name="connsiteX6" fmla="*/ 427596 w 5468120"/>
              <a:gd name="connsiteY6" fmla="*/ 6858000 h 6858000"/>
              <a:gd name="connsiteX7" fmla="*/ 0 w 5468120"/>
              <a:gd name="connsiteY7" fmla="*/ 6430404 h 6858000"/>
              <a:gd name="connsiteX8" fmla="*/ 0 w 5468120"/>
              <a:gd name="connsiteY8" fmla="*/ 427596 h 6858000"/>
              <a:gd name="connsiteX0" fmla="*/ 0 w 5464977"/>
              <a:gd name="connsiteY0" fmla="*/ 428861 h 6859265"/>
              <a:gd name="connsiteX1" fmla="*/ 427596 w 5464977"/>
              <a:gd name="connsiteY1" fmla="*/ 1265 h 6859265"/>
              <a:gd name="connsiteX2" fmla="*/ 5456451 w 5464977"/>
              <a:gd name="connsiteY2" fmla="*/ 0 h 6859265"/>
              <a:gd name="connsiteX3" fmla="*/ 5461000 w 5464977"/>
              <a:gd name="connsiteY3" fmla="*/ 6859265 h 6859265"/>
              <a:gd name="connsiteX4" fmla="*/ 5461000 w 5464977"/>
              <a:gd name="connsiteY4" fmla="*/ 6431669 h 6859265"/>
              <a:gd name="connsiteX5" fmla="*/ 5033404 w 5464977"/>
              <a:gd name="connsiteY5" fmla="*/ 6859265 h 6859265"/>
              <a:gd name="connsiteX6" fmla="*/ 427596 w 5464977"/>
              <a:gd name="connsiteY6" fmla="*/ 6859265 h 6859265"/>
              <a:gd name="connsiteX7" fmla="*/ 0 w 5464977"/>
              <a:gd name="connsiteY7" fmla="*/ 6431669 h 6859265"/>
              <a:gd name="connsiteX8" fmla="*/ 0 w 5464977"/>
              <a:gd name="connsiteY8" fmla="*/ 428861 h 68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4977" h="6859265">
                <a:moveTo>
                  <a:pt x="0" y="428861"/>
                </a:moveTo>
                <a:cubicBezTo>
                  <a:pt x="0" y="192706"/>
                  <a:pt x="191441" y="1265"/>
                  <a:pt x="427596" y="1265"/>
                </a:cubicBezTo>
                <a:lnTo>
                  <a:pt x="5456451" y="0"/>
                </a:lnTo>
                <a:cubicBezTo>
                  <a:pt x="5472472" y="0"/>
                  <a:pt x="5461000" y="6623110"/>
                  <a:pt x="5461000" y="6859265"/>
                </a:cubicBezTo>
                <a:lnTo>
                  <a:pt x="5461000" y="6431669"/>
                </a:lnTo>
                <a:cubicBezTo>
                  <a:pt x="5461000" y="6667824"/>
                  <a:pt x="5269559" y="6859265"/>
                  <a:pt x="5033404" y="6859265"/>
                </a:cubicBezTo>
                <a:lnTo>
                  <a:pt x="427596" y="6859265"/>
                </a:lnTo>
                <a:cubicBezTo>
                  <a:pt x="191441" y="6859265"/>
                  <a:pt x="0" y="6667824"/>
                  <a:pt x="0" y="6431669"/>
                </a:cubicBezTo>
                <a:lnTo>
                  <a:pt x="0" y="428861"/>
                </a:lnTo>
                <a:close/>
              </a:path>
            </a:pathLst>
          </a:custGeom>
          <a:solidFill>
            <a:schemeClr val="bg2">
              <a:alpha val="2502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bilde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17E4D89D-27C8-162E-F9E2-51DCEB51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059341"/>
            <a:ext cx="5640970" cy="160086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tittel på</a:t>
            </a:r>
            <a:br>
              <a:rPr lang="nb-NO"/>
            </a:br>
            <a:r>
              <a:rPr lang="nb-NO"/>
              <a:t>presentasjonen</a:t>
            </a:r>
          </a:p>
        </p:txBody>
      </p:sp>
      <p:sp>
        <p:nvSpPr>
          <p:cNvPr id="58" name="Plassholder for tekst 57">
            <a:extLst>
              <a:ext uri="{FF2B5EF4-FFF2-40B4-BE49-F238E27FC236}">
                <a16:creationId xmlns:a16="http://schemas.microsoft.com/office/drawing/2014/main" id="{561F29EB-82F0-A387-436D-36043F2FAD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7752" y="4763237"/>
            <a:ext cx="12199751" cy="2113990"/>
          </a:xfrm>
          <a:blipFill>
            <a:blip r:embed="rId3"/>
            <a:srcRect/>
            <a:stretch>
              <a:fillRect t="3388" b="129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lassholder for tekst 55">
            <a:extLst>
              <a:ext uri="{FF2B5EF4-FFF2-40B4-BE49-F238E27FC236}">
                <a16:creationId xmlns:a16="http://schemas.microsoft.com/office/drawing/2014/main" id="{1D673968-7D83-32EE-F3CF-9ECF6DED31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542663" y="6016579"/>
            <a:ext cx="1253099" cy="61221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762" b="2213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lassholder for tekst 24">
            <a:extLst>
              <a:ext uri="{FF2B5EF4-FFF2-40B4-BE49-F238E27FC236}">
                <a16:creationId xmlns:a16="http://schemas.microsoft.com/office/drawing/2014/main" id="{060BBD18-0CB1-A10A-9A4F-09AC776FC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802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3" name="Plassholder for tekst 24">
            <a:extLst>
              <a:ext uri="{FF2B5EF4-FFF2-40B4-BE49-F238E27FC236}">
                <a16:creationId xmlns:a16="http://schemas.microsoft.com/office/drawing/2014/main" id="{E3E08034-47C9-FFB1-D99A-14797724A6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802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4" name="Plassholder for tekst 24">
            <a:extLst>
              <a:ext uri="{FF2B5EF4-FFF2-40B4-BE49-F238E27FC236}">
                <a16:creationId xmlns:a16="http://schemas.microsoft.com/office/drawing/2014/main" id="{288A42D7-8BDC-A31F-310E-547534A71C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5756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5" name="Plassholder for tekst 24">
            <a:extLst>
              <a:ext uri="{FF2B5EF4-FFF2-40B4-BE49-F238E27FC236}">
                <a16:creationId xmlns:a16="http://schemas.microsoft.com/office/drawing/2014/main" id="{45FC3EFB-0C79-D031-CE19-45CA967662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5755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6" name="Plassholder for tekst 24">
            <a:extLst>
              <a:ext uri="{FF2B5EF4-FFF2-40B4-BE49-F238E27FC236}">
                <a16:creationId xmlns:a16="http://schemas.microsoft.com/office/drawing/2014/main" id="{8C2B3A47-E202-6AC6-D140-90A5F0D6E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5920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8" name="Plassholder for tekst 24">
            <a:extLst>
              <a:ext uri="{FF2B5EF4-FFF2-40B4-BE49-F238E27FC236}">
                <a16:creationId xmlns:a16="http://schemas.microsoft.com/office/drawing/2014/main" id="{CD8009F3-E422-7F8F-1C52-0EF4481D29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5920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9" name="Plassholder for tekst 24">
            <a:extLst>
              <a:ext uri="{FF2B5EF4-FFF2-40B4-BE49-F238E27FC236}">
                <a16:creationId xmlns:a16="http://schemas.microsoft.com/office/drawing/2014/main" id="{B8F7B276-5D22-6B94-1B33-11A3A10DAB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516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0" name="Plassholder for tekst 24">
            <a:extLst>
              <a:ext uri="{FF2B5EF4-FFF2-40B4-BE49-F238E27FC236}">
                <a16:creationId xmlns:a16="http://schemas.microsoft.com/office/drawing/2014/main" id="{6DFBAF55-B3EA-C033-44AE-124F20AE6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516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1" name="Plassholder for tekst 24">
            <a:extLst>
              <a:ext uri="{FF2B5EF4-FFF2-40B4-BE49-F238E27FC236}">
                <a16:creationId xmlns:a16="http://schemas.microsoft.com/office/drawing/2014/main" id="{B4E1CBBA-8167-1E49-782E-3B49028FD1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28470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2" name="Plassholder for tekst 24">
            <a:extLst>
              <a:ext uri="{FF2B5EF4-FFF2-40B4-BE49-F238E27FC236}">
                <a16:creationId xmlns:a16="http://schemas.microsoft.com/office/drawing/2014/main" id="{2B9C1C2D-5AFE-D1CE-3027-E7A18D2148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28469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3" name="Plassholder for tekst 24">
            <a:extLst>
              <a:ext uri="{FF2B5EF4-FFF2-40B4-BE49-F238E27FC236}">
                <a16:creationId xmlns:a16="http://schemas.microsoft.com/office/drawing/2014/main" id="{D9BEBA5D-A6A9-BAD6-0FC5-EE66C7818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8634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4" name="Plassholder for tekst 24">
            <a:extLst>
              <a:ext uri="{FF2B5EF4-FFF2-40B4-BE49-F238E27FC236}">
                <a16:creationId xmlns:a16="http://schemas.microsoft.com/office/drawing/2014/main" id="{C6B39D60-7067-195E-8CAC-199876A6AE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8634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</p:spTree>
    <p:extLst>
      <p:ext uri="{BB962C8B-B14F-4D97-AF65-F5344CB8AC3E}">
        <p14:creationId xmlns:p14="http://schemas.microsoft.com/office/powerpoint/2010/main" val="377239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9892156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sen tak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B4DA8909-D958-57AE-D81B-D2885C015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650" y="2505635"/>
            <a:ext cx="4838700" cy="609600"/>
          </a:xfrm>
          <a:prstGeom prst="rect">
            <a:avLst/>
          </a:prstGeom>
        </p:spPr>
      </p:pic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51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R-ko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3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26D2C8-639B-DB0E-75C4-AE9710302BEE}"/>
              </a:ext>
            </a:extLst>
          </p:cNvPr>
          <p:cNvSpPr>
            <a:spLocks noChangeAspect="1"/>
          </p:cNvSpPr>
          <p:nvPr userDrawn="1"/>
        </p:nvSpPr>
        <p:spPr>
          <a:xfrm>
            <a:off x="6820422" y="1352813"/>
            <a:ext cx="3657600" cy="3657600"/>
          </a:xfrm>
          <a:prstGeom prst="roundRect">
            <a:avLst>
              <a:gd name="adj" fmla="val 707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4E4A44A-30C8-BD65-A390-1881C88CA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3241" y="2276867"/>
            <a:ext cx="4330904" cy="1067583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081683D-4A82-53A8-1605-8E1F9BDAA3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9853" y="1562244"/>
            <a:ext cx="3238738" cy="3238738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9D19708-5CF3-B0C3-14BC-72B9A53BEFC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49279" y="5115128"/>
            <a:ext cx="1199885" cy="14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55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3378478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9FCEA0-8AF6-AD6A-DCD4-D00E52D7444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2C0A8E2-AFF3-0155-A6DF-0D1CB5BB6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789667-2E04-B8A4-6C71-286E64A6426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DBBDCDE-79B9-CF42-CABA-A3CE0E1E7A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3CCB435-20EA-829A-2A5F-6916E21B56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56C34D3-33CC-359C-9C53-6F5BE7A2D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/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FEE60B4-C736-621C-5B42-A2DB15E6B9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977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FC24BCA3-B330-CCA9-220A-E8A8C8AA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791796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‹#›</a:t>
            </a:fld>
            <a:endParaRPr lang="fr-FR" sz="1000">
              <a:solidFill>
                <a:schemeClr val="bg2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5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69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en-GB" noProof="0"/>
              <a:t>Text – Tahoma 18pt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71750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25B63D3F-D966-9842-AE49-13D92089E6B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AAFA8EA6-CB99-4544-8FC0-C20C3881299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A063BE41-BFBF-0F4A-B4D8-D6D96D71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90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4" y="241309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0387160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E39-B10B-E55F-977A-C978FE8C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4866-D51A-FB76-CF50-95A9F30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B18E1-DD42-91CE-6DC8-880F046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263E-8249-4DC8-85AF-BF45DF7AFB2A}" type="datetimeFigureOut">
              <a:rPr lang="nb-NO" smtClean="0"/>
              <a:t>22.05.2024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8B09F-642E-FD61-DE7E-115E2215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CA14-A293-0A85-A12E-3982BBF1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926-C92C-484F-8820-AFFA087E282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6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iks for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med avrundede hjørner diagonalt 39">
            <a:extLst>
              <a:ext uri="{FF2B5EF4-FFF2-40B4-BE49-F238E27FC236}">
                <a16:creationId xmlns:a16="http://schemas.microsoft.com/office/drawing/2014/main" id="{005B3E18-E7AA-9733-76D3-6A23693F38BA}"/>
              </a:ext>
            </a:extLst>
          </p:cNvPr>
          <p:cNvSpPr/>
          <p:nvPr userDrawn="1"/>
        </p:nvSpPr>
        <p:spPr>
          <a:xfrm>
            <a:off x="6799290" y="-1266"/>
            <a:ext cx="5392709" cy="6856920"/>
          </a:xfrm>
          <a:prstGeom prst="round2DiagRect">
            <a:avLst>
              <a:gd name="adj1" fmla="val 6178"/>
              <a:gd name="adj2" fmla="val 0"/>
            </a:avLst>
          </a:prstGeom>
          <a:solidFill>
            <a:srgbClr val="3710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9490C46-A114-9C52-8551-657F9D9F15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09847" y="-1266"/>
            <a:ext cx="5286129" cy="6859265"/>
          </a:xfrm>
          <a:custGeom>
            <a:avLst/>
            <a:gdLst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427596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547573"/>
              <a:gd name="connsiteY0" fmla="*/ 427596 h 6858000"/>
              <a:gd name="connsiteX1" fmla="*/ 427596 w 5547573"/>
              <a:gd name="connsiteY1" fmla="*/ 0 h 6858000"/>
              <a:gd name="connsiteX2" fmla="*/ 5435600 w 5547573"/>
              <a:gd name="connsiteY2" fmla="*/ 8466 h 6858000"/>
              <a:gd name="connsiteX3" fmla="*/ 5461000 w 5547573"/>
              <a:gd name="connsiteY3" fmla="*/ 6858000 h 6858000"/>
              <a:gd name="connsiteX4" fmla="*/ 5461000 w 5547573"/>
              <a:gd name="connsiteY4" fmla="*/ 6430404 h 6858000"/>
              <a:gd name="connsiteX5" fmla="*/ 5033404 w 5547573"/>
              <a:gd name="connsiteY5" fmla="*/ 6858000 h 6858000"/>
              <a:gd name="connsiteX6" fmla="*/ 427596 w 5547573"/>
              <a:gd name="connsiteY6" fmla="*/ 6858000 h 6858000"/>
              <a:gd name="connsiteX7" fmla="*/ 0 w 5547573"/>
              <a:gd name="connsiteY7" fmla="*/ 6430404 h 6858000"/>
              <a:gd name="connsiteX8" fmla="*/ 0 w 5547573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435600 w 5461000"/>
              <a:gd name="connsiteY2" fmla="*/ 8466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8120"/>
              <a:gd name="connsiteY0" fmla="*/ 427596 h 6858000"/>
              <a:gd name="connsiteX1" fmla="*/ 427596 w 5468120"/>
              <a:gd name="connsiteY1" fmla="*/ 0 h 6858000"/>
              <a:gd name="connsiteX2" fmla="*/ 5461000 w 5468120"/>
              <a:gd name="connsiteY2" fmla="*/ 16932 h 6858000"/>
              <a:gd name="connsiteX3" fmla="*/ 5461000 w 5468120"/>
              <a:gd name="connsiteY3" fmla="*/ 6858000 h 6858000"/>
              <a:gd name="connsiteX4" fmla="*/ 5461000 w 5468120"/>
              <a:gd name="connsiteY4" fmla="*/ 6430404 h 6858000"/>
              <a:gd name="connsiteX5" fmla="*/ 5033404 w 5468120"/>
              <a:gd name="connsiteY5" fmla="*/ 6858000 h 6858000"/>
              <a:gd name="connsiteX6" fmla="*/ 427596 w 5468120"/>
              <a:gd name="connsiteY6" fmla="*/ 6858000 h 6858000"/>
              <a:gd name="connsiteX7" fmla="*/ 0 w 5468120"/>
              <a:gd name="connsiteY7" fmla="*/ 6430404 h 6858000"/>
              <a:gd name="connsiteX8" fmla="*/ 0 w 5468120"/>
              <a:gd name="connsiteY8" fmla="*/ 427596 h 6858000"/>
              <a:gd name="connsiteX0" fmla="*/ 0 w 5464977"/>
              <a:gd name="connsiteY0" fmla="*/ 428861 h 6859265"/>
              <a:gd name="connsiteX1" fmla="*/ 427596 w 5464977"/>
              <a:gd name="connsiteY1" fmla="*/ 1265 h 6859265"/>
              <a:gd name="connsiteX2" fmla="*/ 5456451 w 5464977"/>
              <a:gd name="connsiteY2" fmla="*/ 0 h 6859265"/>
              <a:gd name="connsiteX3" fmla="*/ 5461000 w 5464977"/>
              <a:gd name="connsiteY3" fmla="*/ 6859265 h 6859265"/>
              <a:gd name="connsiteX4" fmla="*/ 5461000 w 5464977"/>
              <a:gd name="connsiteY4" fmla="*/ 6431669 h 6859265"/>
              <a:gd name="connsiteX5" fmla="*/ 5033404 w 5464977"/>
              <a:gd name="connsiteY5" fmla="*/ 6859265 h 6859265"/>
              <a:gd name="connsiteX6" fmla="*/ 427596 w 5464977"/>
              <a:gd name="connsiteY6" fmla="*/ 6859265 h 6859265"/>
              <a:gd name="connsiteX7" fmla="*/ 0 w 5464977"/>
              <a:gd name="connsiteY7" fmla="*/ 6431669 h 6859265"/>
              <a:gd name="connsiteX8" fmla="*/ 0 w 5464977"/>
              <a:gd name="connsiteY8" fmla="*/ 428861 h 68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4977" h="6859265">
                <a:moveTo>
                  <a:pt x="0" y="428861"/>
                </a:moveTo>
                <a:cubicBezTo>
                  <a:pt x="0" y="192706"/>
                  <a:pt x="191441" y="1265"/>
                  <a:pt x="427596" y="1265"/>
                </a:cubicBezTo>
                <a:lnTo>
                  <a:pt x="5456451" y="0"/>
                </a:lnTo>
                <a:cubicBezTo>
                  <a:pt x="5472472" y="0"/>
                  <a:pt x="5461000" y="6623110"/>
                  <a:pt x="5461000" y="6859265"/>
                </a:cubicBezTo>
                <a:lnTo>
                  <a:pt x="5461000" y="6431669"/>
                </a:lnTo>
                <a:cubicBezTo>
                  <a:pt x="5461000" y="6667824"/>
                  <a:pt x="5269559" y="6859265"/>
                  <a:pt x="5033404" y="6859265"/>
                </a:cubicBezTo>
                <a:lnTo>
                  <a:pt x="427596" y="6859265"/>
                </a:lnTo>
                <a:cubicBezTo>
                  <a:pt x="191441" y="6859265"/>
                  <a:pt x="0" y="6667824"/>
                  <a:pt x="0" y="6431669"/>
                </a:cubicBezTo>
                <a:lnTo>
                  <a:pt x="0" y="428861"/>
                </a:lnTo>
                <a:close/>
              </a:path>
            </a:pathLst>
          </a:custGeom>
          <a:solidFill>
            <a:schemeClr val="bg2">
              <a:alpha val="2502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bilde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17E4D89D-27C8-162E-F9E2-51DCEB51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059341"/>
            <a:ext cx="5640970" cy="160086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tittel på</a:t>
            </a:r>
            <a:br>
              <a:rPr lang="nb-NO"/>
            </a:br>
            <a:r>
              <a:rPr lang="nb-NO"/>
              <a:t>presentasjonen</a:t>
            </a:r>
          </a:p>
        </p:txBody>
      </p:sp>
      <p:sp>
        <p:nvSpPr>
          <p:cNvPr id="58" name="Plassholder for tekst 57">
            <a:extLst>
              <a:ext uri="{FF2B5EF4-FFF2-40B4-BE49-F238E27FC236}">
                <a16:creationId xmlns:a16="http://schemas.microsoft.com/office/drawing/2014/main" id="{561F29EB-82F0-A387-436D-36043F2FAD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7752" y="4763237"/>
            <a:ext cx="12199751" cy="2113990"/>
          </a:xfrm>
          <a:blipFill>
            <a:blip r:embed="rId3"/>
            <a:srcRect/>
            <a:stretch>
              <a:fillRect t="3388" b="129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lassholder for tekst 55">
            <a:extLst>
              <a:ext uri="{FF2B5EF4-FFF2-40B4-BE49-F238E27FC236}">
                <a16:creationId xmlns:a16="http://schemas.microsoft.com/office/drawing/2014/main" id="{1D673968-7D83-32EE-F3CF-9ECF6DED31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542663" y="6016579"/>
            <a:ext cx="1253099" cy="61221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762" b="2213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lassholder for tekst 24">
            <a:extLst>
              <a:ext uri="{FF2B5EF4-FFF2-40B4-BE49-F238E27FC236}">
                <a16:creationId xmlns:a16="http://schemas.microsoft.com/office/drawing/2014/main" id="{060BBD18-0CB1-A10A-9A4F-09AC776FC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802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3" name="Plassholder for tekst 24">
            <a:extLst>
              <a:ext uri="{FF2B5EF4-FFF2-40B4-BE49-F238E27FC236}">
                <a16:creationId xmlns:a16="http://schemas.microsoft.com/office/drawing/2014/main" id="{E3E08034-47C9-FFB1-D99A-14797724A6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802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4" name="Plassholder for tekst 24">
            <a:extLst>
              <a:ext uri="{FF2B5EF4-FFF2-40B4-BE49-F238E27FC236}">
                <a16:creationId xmlns:a16="http://schemas.microsoft.com/office/drawing/2014/main" id="{288A42D7-8BDC-A31F-310E-547534A71C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5756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5" name="Plassholder for tekst 24">
            <a:extLst>
              <a:ext uri="{FF2B5EF4-FFF2-40B4-BE49-F238E27FC236}">
                <a16:creationId xmlns:a16="http://schemas.microsoft.com/office/drawing/2014/main" id="{45FC3EFB-0C79-D031-CE19-45CA967662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5755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6" name="Plassholder for tekst 24">
            <a:extLst>
              <a:ext uri="{FF2B5EF4-FFF2-40B4-BE49-F238E27FC236}">
                <a16:creationId xmlns:a16="http://schemas.microsoft.com/office/drawing/2014/main" id="{8C2B3A47-E202-6AC6-D140-90A5F0D6E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5920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8" name="Plassholder for tekst 24">
            <a:extLst>
              <a:ext uri="{FF2B5EF4-FFF2-40B4-BE49-F238E27FC236}">
                <a16:creationId xmlns:a16="http://schemas.microsoft.com/office/drawing/2014/main" id="{CD8009F3-E422-7F8F-1C52-0EF4481D29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5920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9" name="Plassholder for tekst 24">
            <a:extLst>
              <a:ext uri="{FF2B5EF4-FFF2-40B4-BE49-F238E27FC236}">
                <a16:creationId xmlns:a16="http://schemas.microsoft.com/office/drawing/2014/main" id="{B8F7B276-5D22-6B94-1B33-11A3A10DAB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516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0" name="Plassholder for tekst 24">
            <a:extLst>
              <a:ext uri="{FF2B5EF4-FFF2-40B4-BE49-F238E27FC236}">
                <a16:creationId xmlns:a16="http://schemas.microsoft.com/office/drawing/2014/main" id="{6DFBAF55-B3EA-C033-44AE-124F20AE6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516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1" name="Plassholder for tekst 24">
            <a:extLst>
              <a:ext uri="{FF2B5EF4-FFF2-40B4-BE49-F238E27FC236}">
                <a16:creationId xmlns:a16="http://schemas.microsoft.com/office/drawing/2014/main" id="{B4E1CBBA-8167-1E49-782E-3B49028FD1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28470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2" name="Plassholder for tekst 24">
            <a:extLst>
              <a:ext uri="{FF2B5EF4-FFF2-40B4-BE49-F238E27FC236}">
                <a16:creationId xmlns:a16="http://schemas.microsoft.com/office/drawing/2014/main" id="{2B9C1C2D-5AFE-D1CE-3027-E7A18D2148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28469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3" name="Plassholder for tekst 24">
            <a:extLst>
              <a:ext uri="{FF2B5EF4-FFF2-40B4-BE49-F238E27FC236}">
                <a16:creationId xmlns:a16="http://schemas.microsoft.com/office/drawing/2014/main" id="{D9BEBA5D-A6A9-BAD6-0FC5-EE66C7818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8634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4" name="Plassholder for tekst 24">
            <a:extLst>
              <a:ext uri="{FF2B5EF4-FFF2-40B4-BE49-F238E27FC236}">
                <a16:creationId xmlns:a16="http://schemas.microsoft.com/office/drawing/2014/main" id="{C6B39D60-7067-195E-8CAC-199876A6AE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8634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</p:spTree>
    <p:extLst>
      <p:ext uri="{BB962C8B-B14F-4D97-AF65-F5344CB8AC3E}">
        <p14:creationId xmlns:p14="http://schemas.microsoft.com/office/powerpoint/2010/main" val="2732966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sen tak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B4DA8909-D958-57AE-D81B-D2885C015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650" y="2505635"/>
            <a:ext cx="4838700" cy="609600"/>
          </a:xfrm>
          <a:prstGeom prst="rect">
            <a:avLst/>
          </a:prstGeom>
        </p:spPr>
      </p:pic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353996"/>
            <a:ext cx="10944193" cy="114300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578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50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037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23855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585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868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marL="0" indent="0">
              <a:buNone/>
              <a:defRPr lang="en-US" sz="32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FD9DD8B-2200-2F7D-E3AB-9881E9DAC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2DF701-495B-0CD0-30D4-A399EBC65CD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1433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1209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81193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1660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None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82554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7200" b="1">
                <a:ln>
                  <a:noFill/>
                </a:ln>
                <a:gradFill flip="none" rotWithShape="1"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Espace réservé pour une image  5">
            <a:extLst>
              <a:ext uri="{FF2B5EF4-FFF2-40B4-BE49-F238E27FC236}">
                <a16:creationId xmlns:a16="http://schemas.microsoft.com/office/drawing/2014/main" id="{B2267D5E-E1B1-F646-3DD6-211822A67F43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78122" y="1140013"/>
            <a:ext cx="3339166" cy="7605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99618B84-7AB9-5C8F-F949-DF79CB464E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40DD-6DF6-F119-2673-369523C7189F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039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830997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6000" b="1">
                <a:ln>
                  <a:noFill/>
                </a:ln>
                <a:gradFill flip="none" rotWithShape="1">
                  <a:gsLst>
                    <a:gs pos="0">
                      <a:srgbClr val="4D1D82"/>
                    </a:gs>
                    <a:gs pos="10000">
                      <a:schemeClr val="accent5"/>
                    </a:gs>
                    <a:gs pos="100000">
                      <a:schemeClr val="accent2"/>
                    </a:gs>
                    <a:gs pos="60000">
                      <a:schemeClr val="accent1"/>
                    </a:gs>
                  </a:gsLst>
                  <a:lin ang="18900000" scaled="1"/>
                  <a:tileRect/>
                </a:gradFill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713" y="1592263"/>
            <a:ext cx="8424862" cy="4431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SzPct val="100000"/>
              <a:buNone/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8EC7C47-81F4-B252-4157-0CE90B14D1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5544B88-20AE-D423-3D92-D9062F8D68F6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7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None/>
              <a:defRPr sz="4000" b="1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8440E5AC-0F65-6033-646B-2EE4677AC6D1}"/>
              </a:ext>
            </a:extLst>
          </p:cNvPr>
          <p:cNvSpPr txBox="1"/>
          <p:nvPr userDrawn="1"/>
        </p:nvSpPr>
        <p:spPr>
          <a:xfrm>
            <a:off x="3570412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D7CD088C-B773-75FA-C2EB-CBA58D4C9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4924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51D1EF37-7D79-02B2-208D-D75FF412B380}"/>
              </a:ext>
            </a:extLst>
          </p:cNvPr>
          <p:cNvCxnSpPr>
            <a:cxnSpLocks/>
          </p:cNvCxnSpPr>
          <p:nvPr userDrawn="1"/>
        </p:nvCxnSpPr>
        <p:spPr>
          <a:xfrm>
            <a:off x="3924707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04935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A1CBD2-FEFE-FFD4-3933-78A150086017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AABDE98D-8A66-11D7-F937-5C209EF182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9" y="0"/>
            <a:ext cx="8134351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" name="ZoneTexte 27">
            <a:extLst>
              <a:ext uri="{FF2B5EF4-FFF2-40B4-BE49-F238E27FC236}">
                <a16:creationId xmlns:a16="http://schemas.microsoft.com/office/drawing/2014/main" id="{18D5FFF6-1133-3DE2-A5D8-5CE361E57D94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5FFBFE7-2818-F980-2121-61B302A1D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0FD9953-3299-D357-49EA-516CD294A8D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D:\00-Zurück\SSC\Template 2023\01.png">
            <a:extLst>
              <a:ext uri="{FF2B5EF4-FFF2-40B4-BE49-F238E27FC236}">
                <a16:creationId xmlns:a16="http://schemas.microsoft.com/office/drawing/2014/main" id="{DE7DC735-6C55-7E1D-16D4-47CD057DEA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6148" y="1294739"/>
            <a:ext cx="1419225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108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01180347-9F7E-33F0-81B2-CC48652FD01C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8EE986D-0DAA-3233-1D67-AF20610C9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7" y="0"/>
            <a:ext cx="8134351" cy="587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10" name="ZoneTexte 27">
            <a:extLst>
              <a:ext uri="{FF2B5EF4-FFF2-40B4-BE49-F238E27FC236}">
                <a16:creationId xmlns:a16="http://schemas.microsoft.com/office/drawing/2014/main" id="{17ED32A5-92E8-2345-0EB0-4DD3EB7E3D57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11E7DCAC-F071-5147-AFB5-34D4D643B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65ADDB-9B98-7A29-B445-5D10F951B52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64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FBBA82-8EF7-C9B3-50B7-718B1C9CF30F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5" name="Picture 2" descr="D:\00-Zurück\SSC\Template 2023\03.jpg">
            <a:extLst>
              <a:ext uri="{FF2B5EF4-FFF2-40B4-BE49-F238E27FC236}">
                <a16:creationId xmlns:a16="http://schemas.microsoft.com/office/drawing/2014/main" id="{43B3CA18-10E0-D2C0-AE9F-1E530049DD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57651" y="0"/>
            <a:ext cx="8134349" cy="587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1CB18ECD-C4D5-E04A-08A6-3247343D5BCB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E7D1D44-D8B2-3014-8DE4-B9399C7F7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2776A9-E33F-6B4B-3E8F-6BB68299BB5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735100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199001-E864-0C95-3BC8-3F17B36378D4}"/>
              </a:ext>
            </a:extLst>
          </p:cNvPr>
          <p:cNvSpPr/>
          <p:nvPr userDrawn="1"/>
        </p:nvSpPr>
        <p:spPr>
          <a:xfrm rot="16200000">
            <a:off x="1635202" y="-1643458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Picture 2" descr="D:\00-Zurück\SSC\Template 2023\04.jpg">
            <a:extLst>
              <a:ext uri="{FF2B5EF4-FFF2-40B4-BE49-F238E27FC236}">
                <a16:creationId xmlns:a16="http://schemas.microsoft.com/office/drawing/2014/main" id="{298CA3EA-BB07-6AE3-93C6-2EA4B455AE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pic>
        <p:nvPicPr>
          <p:cNvPr id="16" name="Picture 3" descr="D:\00-Zurück\SSC\Template 2023\04.png">
            <a:extLst>
              <a:ext uri="{FF2B5EF4-FFF2-40B4-BE49-F238E27FC236}">
                <a16:creationId xmlns:a16="http://schemas.microsoft.com/office/drawing/2014/main" id="{E71D4B78-8501-2D02-DC78-2D152AAD70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604" y="3421380"/>
            <a:ext cx="1354776" cy="152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7F3B2199-C29A-F3E5-9498-BD1E337B8145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2E222D2F-0FB1-D76B-10C0-1F0EC96D3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678B7B-8329-480D-CE0B-9220C745501B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44965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CC94CB-1654-1EED-E889-C222BBAE667E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5" name="Picture 2" descr="D:\00-Zurück\SSC\Template 2023\05.jpg">
            <a:extLst>
              <a:ext uri="{FF2B5EF4-FFF2-40B4-BE49-F238E27FC236}">
                <a16:creationId xmlns:a16="http://schemas.microsoft.com/office/drawing/2014/main" id="{AA1CC766-717E-21A5-E655-97E3E52848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6220" y="-8257"/>
            <a:ext cx="8145780" cy="588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A8FFAFC3-5259-E128-8457-7E27726E42DE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6DCCBDEE-EB25-607A-1623-D112C4EFC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553125-2191-627E-8690-F8719659126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05.png">
            <a:extLst>
              <a:ext uri="{FF2B5EF4-FFF2-40B4-BE49-F238E27FC236}">
                <a16:creationId xmlns:a16="http://schemas.microsoft.com/office/drawing/2014/main" id="{B691F193-AADA-168C-3706-0A2B60FB24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16140" y="3235643"/>
            <a:ext cx="76200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1150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>
            <a:extLst>
              <a:ext uri="{FF2B5EF4-FFF2-40B4-BE49-F238E27FC236}">
                <a16:creationId xmlns:a16="http://schemas.microsoft.com/office/drawing/2014/main" id="{20447EE1-3D9D-3D22-F748-FEA4A93E82B5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Picture 2" descr="D:\00-Zurück\SSC\Template 2023\16062023_Sopra_Steria_16.9_ENG_Tahoma_FA - Kopie\ppt\media\06.jpg">
            <a:extLst>
              <a:ext uri="{FF2B5EF4-FFF2-40B4-BE49-F238E27FC236}">
                <a16:creationId xmlns:a16="http://schemas.microsoft.com/office/drawing/2014/main" id="{0F3DAF21-639F-AFDF-778F-F249671D75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281" y="1901"/>
            <a:ext cx="8131719" cy="587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257BEFF7-3B0D-48E1-E2B9-16FF146DECC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D3671A-051A-BE7B-CB3F-4995E65D99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BF982B-A41C-3E32-DB6D-F4E0319AABEA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284D852B-18C3-6A6F-F60A-C776E00338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671" y="3128010"/>
            <a:ext cx="7429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9911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582866-C368-5437-00F0-D4A742D423AF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BAE56C5-60D7-B71F-38A4-4BA5FC9A3C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0980" y="-19270"/>
            <a:ext cx="8161020" cy="589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71D3B4A5-78E9-14CF-3FB4-D6CBF9A999CC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2CC233-C531-120A-EF47-B51731DED9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B28396-0BAC-37AE-921C-4E9425C3E0B4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D:\00-Zurück\SSC\Template 2023\16062023_Sopra_Steria_16.9_ENG_Tahoma_FA - Kopie\ppt\media\03.png">
            <a:extLst>
              <a:ext uri="{FF2B5EF4-FFF2-40B4-BE49-F238E27FC236}">
                <a16:creationId xmlns:a16="http://schemas.microsoft.com/office/drawing/2014/main" id="{5B0C817B-16C6-C8C8-2AD9-15CA90E57E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1895" y="1879031"/>
            <a:ext cx="5619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96593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6F5079-D4AF-A7DD-1C75-02DE22927956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E962BB3-F90B-EE85-15D8-16CA044F14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649" y="0"/>
            <a:ext cx="8134351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8" name="ZoneTexte 27">
            <a:extLst>
              <a:ext uri="{FF2B5EF4-FFF2-40B4-BE49-F238E27FC236}">
                <a16:creationId xmlns:a16="http://schemas.microsoft.com/office/drawing/2014/main" id="{78DE6BDE-9D0B-1E99-50D1-D83C93CCC59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03CBA4AA-EAFE-541C-E9F7-B21D43FE3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D23262-511C-15D3-19EF-F27CFF7DFF2E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 descr="D:\00-Zurück\SSC\Template 2023\16062023_Sopra_Steria_16.9_ENG_Tahoma_FA - Kopie\ppt\media\04.png">
            <a:extLst>
              <a:ext uri="{FF2B5EF4-FFF2-40B4-BE49-F238E27FC236}">
                <a16:creationId xmlns:a16="http://schemas.microsoft.com/office/drawing/2014/main" id="{BB827DBC-32E5-F482-3360-C61D28DA03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9448" y="2620173"/>
            <a:ext cx="14192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7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BB5499-4AF8-46D1-561A-C1FE2D0B07A6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9" name="Picture 2" descr="D:\00-Zurück\SSC\Template 2023\16062023_Sopra_Steria_16.9_ENG_Tahoma_FA - Kopie\ppt\media\05.jpg">
            <a:extLst>
              <a:ext uri="{FF2B5EF4-FFF2-40B4-BE49-F238E27FC236}">
                <a16:creationId xmlns:a16="http://schemas.microsoft.com/office/drawing/2014/main" id="{58831DA8-2258-1AB7-0854-15956FF806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-13762"/>
            <a:ext cx="8153400" cy="58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ZoneTexte 27">
            <a:extLst>
              <a:ext uri="{FF2B5EF4-FFF2-40B4-BE49-F238E27FC236}">
                <a16:creationId xmlns:a16="http://schemas.microsoft.com/office/drawing/2014/main" id="{44870FD0-74D8-110D-A49A-F5CD1EF32C5F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122EF9-E69B-04A0-1160-9ED51FE72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390DD1-5165-9AB4-6BC7-0F4EB3689661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D:\00-Zurück\SSC\Template 2023\16062023_Sopra_Steria_16.9_ENG_Tahoma_FA - Kopie\ppt\media\05.png">
            <a:extLst>
              <a:ext uri="{FF2B5EF4-FFF2-40B4-BE49-F238E27FC236}">
                <a16:creationId xmlns:a16="http://schemas.microsoft.com/office/drawing/2014/main" id="{D33DE48C-8F04-EA24-8289-57BACDAFF3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1853" y="2870622"/>
            <a:ext cx="10953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57751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03C0F7-7ABE-2621-F5EE-3EF67B205426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4B51D5B-B023-517C-3378-0F225E3637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7958" y="0"/>
            <a:ext cx="8134041" cy="5876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7" name="ZoneTexte 27">
            <a:extLst>
              <a:ext uri="{FF2B5EF4-FFF2-40B4-BE49-F238E27FC236}">
                <a16:creationId xmlns:a16="http://schemas.microsoft.com/office/drawing/2014/main" id="{D0BC5535-5EB5-2363-0267-0E56A65D9B21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77CE3868-0E81-7864-0A50-0F8EF13BC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C176E4C-477A-ECBB-B161-08CE52F22EB9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4" descr="D:\00-Zurück\SSC\Template 2023\16062023_Sopra_Steria_16.9_ENG_Tahoma_FA - Kopie\ppt\media\06.png">
            <a:extLst>
              <a:ext uri="{FF2B5EF4-FFF2-40B4-BE49-F238E27FC236}">
                <a16:creationId xmlns:a16="http://schemas.microsoft.com/office/drawing/2014/main" id="{325E37ED-BDAB-56CE-B906-F940A7312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0505" y="1836456"/>
            <a:ext cx="1571625" cy="2776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7682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7FE71E-B7D4-5114-A253-9D90925E110F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4FAF68B-AEC8-01CC-A62D-8E4E1C37E9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47659" y="-7218"/>
            <a:ext cx="8144340" cy="5884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9" name="ZoneTexte 27">
            <a:extLst>
              <a:ext uri="{FF2B5EF4-FFF2-40B4-BE49-F238E27FC236}">
                <a16:creationId xmlns:a16="http://schemas.microsoft.com/office/drawing/2014/main" id="{28000204-3A2C-45B8-8521-31F8C062FED1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9893B983-A65C-600C-5BE7-99FA251FD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02005F-D09E-4D31-88EA-21BBAD01BBE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D:\00-Zurück\SSC\Template 2023\16062023_Sopra_Steria_16.9_ENG_Tahoma_FA - Kopie\ppt\media\07.png">
            <a:extLst>
              <a:ext uri="{FF2B5EF4-FFF2-40B4-BE49-F238E27FC236}">
                <a16:creationId xmlns:a16="http://schemas.microsoft.com/office/drawing/2014/main" id="{1DFB27DB-07D8-A026-535C-0A2B021682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399129"/>
            <a:ext cx="2214880" cy="95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45712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5" name="ZoneTexte 27">
            <a:extLst>
              <a:ext uri="{FF2B5EF4-FFF2-40B4-BE49-F238E27FC236}">
                <a16:creationId xmlns:a16="http://schemas.microsoft.com/office/drawing/2014/main" id="{7AD07553-98E3-5C95-C48F-970EB7E74279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755C62-0CF1-3DD3-9BB6-456AEBEED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98FAB6-EAFB-E83F-4545-74E712D0FC03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7858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0EBE3079-7D5B-A6AE-053B-986632ED3B95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423DA55F-E146-601F-FD4B-674A2D29AD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25CCA2-A672-9137-E950-F6B1C31950BD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8642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32000" b="1">
                <a:ln>
                  <a:solidFill>
                    <a:schemeClr val="bg2"/>
                  </a:solidFill>
                </a:ln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76999"/>
          </a:xfrm>
        </p:spPr>
        <p:txBody>
          <a:bodyPr anchor="t"/>
          <a:lstStyle>
            <a:lvl1pPr marL="0" indent="0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3" name="ZoneTexte 27">
            <a:extLst>
              <a:ext uri="{FF2B5EF4-FFF2-40B4-BE49-F238E27FC236}">
                <a16:creationId xmlns:a16="http://schemas.microsoft.com/office/drawing/2014/main" id="{A97C00BD-949D-C573-3132-24208916C732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8F90E7-AC32-90F0-CC2F-787F98CF12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C3105C-BEBF-3697-6DC5-6B82B9B2E620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08678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1308050"/>
          </a:xfrm>
        </p:spPr>
        <p:txBody>
          <a:bodyPr anchor="t">
            <a:spAutoFit/>
          </a:bodyPr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C3FEF04E-7B07-69A6-6485-AA47FA16F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601036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433049" cy="1308050"/>
          </a:xfrm>
        </p:spPr>
        <p:txBody>
          <a:bodyPr anchor="t">
            <a:spAutoFit/>
          </a:bodyPr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56A2077B-A4FF-8EA0-2EC4-BC17606AC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89822188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585049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D4677CB8-EC33-311F-C069-DA9A1D522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53872086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1308050"/>
          </a:xfrm>
        </p:spPr>
        <p:txBody>
          <a:bodyPr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053B59A4-07C3-A4E6-54A7-1CF26C0B8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96558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9.xml"/><Relationship Id="rId50" Type="http://schemas.openxmlformats.org/officeDocument/2006/relationships/slideLayout" Target="../slideLayouts/slideLayout122.xml"/><Relationship Id="rId55" Type="http://schemas.openxmlformats.org/officeDocument/2006/relationships/slideLayout" Target="../slideLayouts/slideLayout127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9.xml"/><Relationship Id="rId40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7.xml"/><Relationship Id="rId53" Type="http://schemas.openxmlformats.org/officeDocument/2006/relationships/slideLayout" Target="../slideLayouts/slideLayout125.xml"/><Relationship Id="rId58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77.xml"/><Relationship Id="rId61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15.xml"/><Relationship Id="rId48" Type="http://schemas.openxmlformats.org/officeDocument/2006/relationships/slideLayout" Target="../slideLayouts/slideLayout120.xml"/><Relationship Id="rId56" Type="http://schemas.openxmlformats.org/officeDocument/2006/relationships/slideLayout" Target="../slideLayouts/slideLayout128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8.xml"/><Relationship Id="rId59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13.xml"/><Relationship Id="rId54" Type="http://schemas.openxmlformats.org/officeDocument/2006/relationships/slideLayout" Target="../slideLayouts/slideLayout126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108.xml"/><Relationship Id="rId49" Type="http://schemas.openxmlformats.org/officeDocument/2006/relationships/slideLayout" Target="../slideLayouts/slideLayout121.xml"/><Relationship Id="rId57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16.xml"/><Relationship Id="rId52" Type="http://schemas.openxmlformats.org/officeDocument/2006/relationships/slideLayout" Target="../slideLayouts/slideLayout124.xml"/><Relationship Id="rId6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58.xml"/><Relationship Id="rId34" Type="http://schemas.openxmlformats.org/officeDocument/2006/relationships/slideLayout" Target="../slideLayouts/slideLayout171.xml"/><Relationship Id="rId42" Type="http://schemas.openxmlformats.org/officeDocument/2006/relationships/slideLayout" Target="../slideLayouts/slideLayout179.xml"/><Relationship Id="rId47" Type="http://schemas.openxmlformats.org/officeDocument/2006/relationships/slideLayout" Target="../slideLayouts/slideLayout184.xml"/><Relationship Id="rId50" Type="http://schemas.openxmlformats.org/officeDocument/2006/relationships/slideLayout" Target="../slideLayouts/slideLayout187.xml"/><Relationship Id="rId55" Type="http://schemas.openxmlformats.org/officeDocument/2006/relationships/slideLayout" Target="../slideLayouts/slideLayout192.xml"/><Relationship Id="rId6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9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48.xml"/><Relationship Id="rId24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9.xml"/><Relationship Id="rId37" Type="http://schemas.openxmlformats.org/officeDocument/2006/relationships/slideLayout" Target="../slideLayouts/slideLayout174.xml"/><Relationship Id="rId40" Type="http://schemas.openxmlformats.org/officeDocument/2006/relationships/slideLayout" Target="../slideLayouts/slideLayout177.xml"/><Relationship Id="rId45" Type="http://schemas.openxmlformats.org/officeDocument/2006/relationships/slideLayout" Target="../slideLayouts/slideLayout182.xml"/><Relationship Id="rId53" Type="http://schemas.openxmlformats.org/officeDocument/2006/relationships/slideLayout" Target="../slideLayouts/slideLayout190.xml"/><Relationship Id="rId58" Type="http://schemas.openxmlformats.org/officeDocument/2006/relationships/slideLayout" Target="../slideLayouts/slideLayout195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142.xml"/><Relationship Id="rId61" Type="http://schemas.openxmlformats.org/officeDocument/2006/relationships/slideLayout" Target="../slideLayouts/slideLayout198.xml"/><Relationship Id="rId1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Relationship Id="rId27" Type="http://schemas.openxmlformats.org/officeDocument/2006/relationships/slideLayout" Target="../slideLayouts/slideLayout164.xml"/><Relationship Id="rId30" Type="http://schemas.openxmlformats.org/officeDocument/2006/relationships/slideLayout" Target="../slideLayouts/slideLayout167.xml"/><Relationship Id="rId35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80.xml"/><Relationship Id="rId48" Type="http://schemas.openxmlformats.org/officeDocument/2006/relationships/slideLayout" Target="../slideLayouts/slideLayout185.xml"/><Relationship Id="rId56" Type="http://schemas.openxmlformats.org/officeDocument/2006/relationships/slideLayout" Target="../slideLayouts/slideLayout193.xml"/><Relationship Id="rId64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145.xml"/><Relationship Id="rId51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62.xml"/><Relationship Id="rId33" Type="http://schemas.openxmlformats.org/officeDocument/2006/relationships/slideLayout" Target="../slideLayouts/slideLayout170.xml"/><Relationship Id="rId38" Type="http://schemas.openxmlformats.org/officeDocument/2006/relationships/slideLayout" Target="../slideLayouts/slideLayout175.xml"/><Relationship Id="rId46" Type="http://schemas.openxmlformats.org/officeDocument/2006/relationships/slideLayout" Target="../slideLayouts/slideLayout183.xml"/><Relationship Id="rId59" Type="http://schemas.openxmlformats.org/officeDocument/2006/relationships/slideLayout" Target="../slideLayouts/slideLayout196.xml"/><Relationship Id="rId67" Type="http://schemas.openxmlformats.org/officeDocument/2006/relationships/image" Target="../media/image2.svg"/><Relationship Id="rId20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78.xml"/><Relationship Id="rId54" Type="http://schemas.openxmlformats.org/officeDocument/2006/relationships/slideLayout" Target="../slideLayouts/slideLayout191.xml"/><Relationship Id="rId62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28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73.xml"/><Relationship Id="rId49" Type="http://schemas.openxmlformats.org/officeDocument/2006/relationships/slideLayout" Target="../slideLayouts/slideLayout186.xml"/><Relationship Id="rId57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47.xml"/><Relationship Id="rId31" Type="http://schemas.openxmlformats.org/officeDocument/2006/relationships/slideLayout" Target="../slideLayouts/slideLayout168.xml"/><Relationship Id="rId44" Type="http://schemas.openxmlformats.org/officeDocument/2006/relationships/slideLayout" Target="../slideLayouts/slideLayout181.xml"/><Relationship Id="rId52" Type="http://schemas.openxmlformats.org/officeDocument/2006/relationships/slideLayout" Target="../slideLayouts/slideLayout189.xml"/><Relationship Id="rId60" Type="http://schemas.openxmlformats.org/officeDocument/2006/relationships/slideLayout" Target="../slideLayouts/slideLayout197.xml"/><Relationship Id="rId65" Type="http://schemas.openxmlformats.org/officeDocument/2006/relationships/theme" Target="../theme/theme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39" Type="http://schemas.openxmlformats.org/officeDocument/2006/relationships/slideLayout" Target="../slideLayouts/slideLayout1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F96C70-5C0F-82E4-6828-8093BAAC57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62" r:id="rId11"/>
    <p:sldLayoutId id="2147483851" r:id="rId12"/>
    <p:sldLayoutId id="2147483852" r:id="rId13"/>
    <p:sldLayoutId id="2147483848" r:id="rId14"/>
    <p:sldLayoutId id="2147483805" r:id="rId15"/>
    <p:sldLayoutId id="2147483806" r:id="rId16"/>
    <p:sldLayoutId id="2147483853" r:id="rId17"/>
    <p:sldLayoutId id="2147483807" r:id="rId18"/>
    <p:sldLayoutId id="2147483810" r:id="rId19"/>
    <p:sldLayoutId id="2147483808" r:id="rId20"/>
    <p:sldLayoutId id="2147483847" r:id="rId21"/>
    <p:sldLayoutId id="2147483811" r:id="rId22"/>
    <p:sldLayoutId id="2147483812" r:id="rId23"/>
    <p:sldLayoutId id="2147483813" r:id="rId24"/>
    <p:sldLayoutId id="2147483854" r:id="rId25"/>
    <p:sldLayoutId id="2147483838" r:id="rId26"/>
    <p:sldLayoutId id="2147483831" r:id="rId27"/>
    <p:sldLayoutId id="2147483832" r:id="rId28"/>
    <p:sldLayoutId id="2147483833" r:id="rId29"/>
    <p:sldLayoutId id="2147483837" r:id="rId30"/>
    <p:sldLayoutId id="2147483834" r:id="rId31"/>
    <p:sldLayoutId id="2147483835" r:id="rId32"/>
    <p:sldLayoutId id="2147483836" r:id="rId33"/>
    <p:sldLayoutId id="2147483860" r:id="rId34"/>
    <p:sldLayoutId id="2147483840" r:id="rId35"/>
    <p:sldLayoutId id="2147483841" r:id="rId36"/>
    <p:sldLayoutId id="2147483815" r:id="rId37"/>
    <p:sldLayoutId id="2147483816" r:id="rId38"/>
    <p:sldLayoutId id="2147483817" r:id="rId39"/>
    <p:sldLayoutId id="2147483850" r:id="rId40"/>
    <p:sldLayoutId id="2147483818" r:id="rId41"/>
    <p:sldLayoutId id="2147483857" r:id="rId42"/>
    <p:sldLayoutId id="2147483819" r:id="rId43"/>
    <p:sldLayoutId id="2147483820" r:id="rId44"/>
    <p:sldLayoutId id="2147483821" r:id="rId45"/>
    <p:sldLayoutId id="2147483822" r:id="rId46"/>
    <p:sldLayoutId id="2147483845" r:id="rId47"/>
    <p:sldLayoutId id="2147483823" r:id="rId48"/>
    <p:sldLayoutId id="2147483824" r:id="rId49"/>
    <p:sldLayoutId id="2147483826" r:id="rId50"/>
    <p:sldLayoutId id="2147483859" r:id="rId51"/>
    <p:sldLayoutId id="2147483858" r:id="rId52"/>
    <p:sldLayoutId id="2147483825" r:id="rId53"/>
    <p:sldLayoutId id="2147483828" r:id="rId54"/>
    <p:sldLayoutId id="2147483829" r:id="rId55"/>
    <p:sldLayoutId id="2147483830" r:id="rId56"/>
    <p:sldLayoutId id="2147483849" r:id="rId57"/>
    <p:sldLayoutId id="2147483842" r:id="rId58"/>
    <p:sldLayoutId id="2147483843" r:id="rId59"/>
    <p:sldLayoutId id="2147483855" r:id="rId60"/>
    <p:sldLayoutId id="2147483844" r:id="rId61"/>
    <p:sldLayoutId id="2147483856" r:id="rId62"/>
    <p:sldLayoutId id="2147483893" r:id="rId63"/>
    <p:sldLayoutId id="2147483894" r:id="rId64"/>
    <p:sldLayoutId id="2147483895" r:id="rId65"/>
    <p:sldLayoutId id="2147483899" r:id="rId66"/>
    <p:sldLayoutId id="2147483902" r:id="rId67"/>
    <p:sldLayoutId id="2147483905" r:id="rId68"/>
    <p:sldLayoutId id="2147483906" r:id="rId69"/>
    <p:sldLayoutId id="2147484039" r:id="rId70"/>
    <p:sldLayoutId id="2147484040" r:id="rId71"/>
    <p:sldLayoutId id="2147484046" r:id="rId7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442574" cy="13080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1EEB9C-477C-0575-2B90-C5238C04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D4E25-1B91-1D8A-8747-4A7ADEA07E8B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7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8" r:id="rId11"/>
    <p:sldLayoutId id="2147483919" r:id="rId12"/>
    <p:sldLayoutId id="2147483920" r:id="rId13"/>
    <p:sldLayoutId id="2147483921" r:id="rId14"/>
    <p:sldLayoutId id="2147483922" r:id="rId15"/>
    <p:sldLayoutId id="2147483923" r:id="rId16"/>
    <p:sldLayoutId id="2147483924" r:id="rId17"/>
    <p:sldLayoutId id="2147483925" r:id="rId18"/>
    <p:sldLayoutId id="2147483926" r:id="rId19"/>
    <p:sldLayoutId id="2147483927" r:id="rId20"/>
    <p:sldLayoutId id="2147483928" r:id="rId21"/>
    <p:sldLayoutId id="2147483929" r:id="rId22"/>
    <p:sldLayoutId id="2147483930" r:id="rId23"/>
    <p:sldLayoutId id="2147483931" r:id="rId24"/>
    <p:sldLayoutId id="2147483932" r:id="rId25"/>
    <p:sldLayoutId id="2147483933" r:id="rId26"/>
    <p:sldLayoutId id="2147483934" r:id="rId27"/>
    <p:sldLayoutId id="2147483935" r:id="rId28"/>
    <p:sldLayoutId id="2147483936" r:id="rId29"/>
    <p:sldLayoutId id="2147483937" r:id="rId30"/>
    <p:sldLayoutId id="2147483938" r:id="rId31"/>
    <p:sldLayoutId id="2147483939" r:id="rId32"/>
    <p:sldLayoutId id="2147483940" r:id="rId33"/>
    <p:sldLayoutId id="2147483941" r:id="rId34"/>
    <p:sldLayoutId id="2147483942" r:id="rId35"/>
    <p:sldLayoutId id="2147483943" r:id="rId36"/>
    <p:sldLayoutId id="2147483944" r:id="rId37"/>
    <p:sldLayoutId id="2147483945" r:id="rId38"/>
    <p:sldLayoutId id="2147483946" r:id="rId39"/>
    <p:sldLayoutId id="2147483947" r:id="rId40"/>
    <p:sldLayoutId id="2147483948" r:id="rId41"/>
    <p:sldLayoutId id="2147483949" r:id="rId42"/>
    <p:sldLayoutId id="2147483950" r:id="rId43"/>
    <p:sldLayoutId id="2147483951" r:id="rId44"/>
    <p:sldLayoutId id="2147483952" r:id="rId45"/>
    <p:sldLayoutId id="2147483953" r:id="rId46"/>
    <p:sldLayoutId id="2147483954" r:id="rId47"/>
    <p:sldLayoutId id="2147483955" r:id="rId48"/>
    <p:sldLayoutId id="2147483956" r:id="rId49"/>
    <p:sldLayoutId id="2147483957" r:id="rId50"/>
    <p:sldLayoutId id="2147483958" r:id="rId51"/>
    <p:sldLayoutId id="2147483959" r:id="rId52"/>
    <p:sldLayoutId id="2147483960" r:id="rId53"/>
    <p:sldLayoutId id="2147483961" r:id="rId54"/>
    <p:sldLayoutId id="2147483962" r:id="rId55"/>
    <p:sldLayoutId id="2147483963" r:id="rId56"/>
    <p:sldLayoutId id="2147483964" r:id="rId57"/>
    <p:sldLayoutId id="2147483965" r:id="rId58"/>
    <p:sldLayoutId id="2147483966" r:id="rId59"/>
    <p:sldLayoutId id="2147483967" r:id="rId60"/>
    <p:sldLayoutId id="2147483968" r:id="rId6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endParaRPr lang="nb-NO" noProof="0"/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endParaRPr lang="nb-NO" noProof="0"/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84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no" noProof="0"/>
              <a:t>Klikk for å endre tittel</a:t>
            </a:r>
            <a:endParaRPr lang="fr-FR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14799"/>
            <a:ext cx="12192000" cy="45719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no"/>
              <a:t>Klikk for å redigere tekst</a:t>
            </a:r>
            <a:endParaRPr lang="fr-FR"/>
          </a:p>
          <a:p>
            <a:pPr lvl="1"/>
            <a:r>
              <a:rPr lang="no"/>
              <a:t>Andre nivå</a:t>
            </a:r>
          </a:p>
          <a:p>
            <a:pPr lvl="2"/>
            <a:r>
              <a:rPr lang="no"/>
              <a:t>Tredje nivå</a:t>
            </a:r>
          </a:p>
          <a:p>
            <a:pPr lvl="3"/>
            <a:r>
              <a:rPr lang="no"/>
              <a:t>Fjerde nivå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>
            <a:spLocks noChangeAspect="1"/>
          </p:cNvSpPr>
          <p:nvPr userDrawn="1"/>
        </p:nvSpPr>
        <p:spPr>
          <a:xfrm>
            <a:off x="12470744" y="0"/>
            <a:ext cx="180000" cy="180000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2687025" y="28444"/>
            <a:ext cx="668453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>
            <a:spLocks noChangeAspect="1"/>
          </p:cNvSpPr>
          <p:nvPr userDrawn="1"/>
        </p:nvSpPr>
        <p:spPr>
          <a:xfrm>
            <a:off x="12470744" y="237123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2687025" y="265567"/>
            <a:ext cx="511358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Primær rød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>
            <a:spLocks noChangeAspect="1"/>
          </p:cNvSpPr>
          <p:nvPr userDrawn="1"/>
        </p:nvSpPr>
        <p:spPr>
          <a:xfrm>
            <a:off x="12473728" y="474246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2687025" y="502690"/>
            <a:ext cx="697307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Primær oransje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>
            <a:spLocks noChangeAspect="1"/>
          </p:cNvSpPr>
          <p:nvPr userDrawn="1"/>
        </p:nvSpPr>
        <p:spPr>
          <a:xfrm>
            <a:off x="12470744" y="708419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2687025" y="725418"/>
            <a:ext cx="331822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Lys </a:t>
            </a:r>
            <a:r>
              <a:rPr lang="no" sz="800" b="0" err="1"/>
              <a:t>lilla</a:t>
            </a:r>
            <a:endParaRPr lang="fr-FR" sz="8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>
            <a:spLocks noChangeAspect="1"/>
          </p:cNvSpPr>
          <p:nvPr userDrawn="1"/>
        </p:nvSpPr>
        <p:spPr>
          <a:xfrm>
            <a:off x="12470744" y="939125"/>
            <a:ext cx="180000" cy="18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2690231" y="960193"/>
            <a:ext cx="405560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Mørk lilla</a:t>
            </a:r>
            <a:endParaRPr lang="fr-FR" sz="8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>
            <a:spLocks noChangeAspect="1"/>
          </p:cNvSpPr>
          <p:nvPr userDrawn="1"/>
        </p:nvSpPr>
        <p:spPr>
          <a:xfrm>
            <a:off x="12470744" y="1169831"/>
            <a:ext cx="180000" cy="180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2687025" y="1198275"/>
            <a:ext cx="612347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no" sz="800" b="0"/>
              <a:t>Bakgrunn grå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TekstSylinder 6">
            <a:extLst>
              <a:ext uri="{FF2B5EF4-FFF2-40B4-BE49-F238E27FC236}">
                <a16:creationId xmlns:a16="http://schemas.microsoft.com/office/drawing/2014/main" id="{5B436327-0F26-C481-8E87-060E0D2C8A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898127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6" r:id="rId1"/>
    <p:sldLayoutId id="2147484044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354295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442574" cy="13080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2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6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B1EEB9C-477C-0575-2B90-C5238C04D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9225" y="6357040"/>
            <a:ext cx="34956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lvl1pPr>
              <a:defRPr lang="fr-FR" sz="1000" dirty="0"/>
            </a:lvl1pPr>
          </a:lstStyle>
          <a:p>
            <a:pPr>
              <a:spcBef>
                <a:spcPts val="600"/>
              </a:spcBef>
            </a:pPr>
            <a:r>
              <a:rPr lang="fr-FR"/>
              <a:t>Name of the 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7D4E25-1B91-1D8A-8747-4A7ADEA07E8B}"/>
              </a:ext>
            </a:extLst>
          </p:cNvPr>
          <p:cNvCxnSpPr>
            <a:cxnSpLocks/>
          </p:cNvCxnSpPr>
          <p:nvPr userDrawn="1"/>
        </p:nvCxnSpPr>
        <p:spPr>
          <a:xfrm>
            <a:off x="1229008" y="6368235"/>
            <a:ext cx="0" cy="131499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24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06" r:id="rId29"/>
    <p:sldLayoutId id="2147484007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  <p:sldLayoutId id="2147484017" r:id="rId40"/>
    <p:sldLayoutId id="2147484018" r:id="rId41"/>
    <p:sldLayoutId id="2147484019" r:id="rId42"/>
    <p:sldLayoutId id="2147484020" r:id="rId43"/>
    <p:sldLayoutId id="2147484021" r:id="rId44"/>
    <p:sldLayoutId id="2147484022" r:id="rId45"/>
    <p:sldLayoutId id="2147484023" r:id="rId46"/>
    <p:sldLayoutId id="2147484024" r:id="rId47"/>
    <p:sldLayoutId id="2147484025" r:id="rId48"/>
    <p:sldLayoutId id="2147484026" r:id="rId49"/>
    <p:sldLayoutId id="2147484027" r:id="rId50"/>
    <p:sldLayoutId id="2147484028" r:id="rId51"/>
    <p:sldLayoutId id="2147484029" r:id="rId52"/>
    <p:sldLayoutId id="2147484030" r:id="rId53"/>
    <p:sldLayoutId id="2147484031" r:id="rId54"/>
    <p:sldLayoutId id="2147484032" r:id="rId55"/>
    <p:sldLayoutId id="2147484033" r:id="rId56"/>
    <p:sldLayoutId id="2147484034" r:id="rId57"/>
    <p:sldLayoutId id="2147484035" r:id="rId58"/>
    <p:sldLayoutId id="2147484036" r:id="rId59"/>
    <p:sldLayoutId id="2147484037" r:id="rId60"/>
    <p:sldLayoutId id="2147484038" r:id="rId61"/>
    <p:sldLayoutId id="2147484042" r:id="rId62"/>
    <p:sldLayoutId id="2147484043" r:id="rId63"/>
    <p:sldLayoutId id="2147484045" r:id="rId6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Clr>
          <a:schemeClr val="tx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amradt/LLMTest_NeedleInAHaystack" TargetMode="Externa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sandbu.org/how-do-you-secure-an-genai-application-or-service/" TargetMode="Externa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mteb/leaderboard" TargetMode="External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452" y="1828679"/>
            <a:ext cx="8807767" cy="1495794"/>
          </a:xfrm>
        </p:spPr>
        <p:txBody>
          <a:bodyPr/>
          <a:lstStyle/>
          <a:p>
            <a:pPr algn="l" fontAlgn="base"/>
            <a:r>
              <a:rPr lang="nb-NO" sz="2800" dirty="0">
                <a:latin typeface="+mn-lt"/>
                <a:ea typeface="+mn-ea"/>
                <a:cs typeface="+mn-cs"/>
              </a:rPr>
              <a:t>Hvordan redusere hallusiering og øke kvaliteten på innholdet i Generativ AI applikasjoner?</a:t>
            </a:r>
            <a:br>
              <a:rPr lang="nb-NO" sz="2800" dirty="0">
                <a:latin typeface="+mn-lt"/>
                <a:ea typeface="+mn-ea"/>
                <a:cs typeface="+mn-cs"/>
              </a:rPr>
            </a:br>
            <a:br>
              <a:rPr lang="nb-NO" sz="3200" dirty="0">
                <a:latin typeface="+mn-lt"/>
                <a:ea typeface="+mn-ea"/>
                <a:cs typeface="+mn-cs"/>
              </a:rPr>
            </a:br>
            <a:r>
              <a:rPr lang="nb-NO" sz="2000" b="0" dirty="0">
                <a:latin typeface="+mn-lt"/>
                <a:ea typeface="+mn-ea"/>
                <a:cs typeface="+mn-cs"/>
              </a:rPr>
              <a:t>Disclaimer: Innholdet er sikkert allerede utdatert...</a:t>
            </a:r>
            <a:endParaRPr lang="en-US" sz="2800" b="0" dirty="0">
              <a:latin typeface="+mn-lt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F0203-C94B-A446-7081-B817F25A3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BB63F141-6EA2-1549-97C0-86442BB83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" y="3956483"/>
            <a:ext cx="9565121" cy="903196"/>
          </a:xfrm>
        </p:spPr>
        <p:txBody>
          <a:bodyPr/>
          <a:lstStyle/>
          <a:p>
            <a:r>
              <a:rPr lang="nb-NO" sz="2800" b="1" dirty="0"/>
              <a:t>Marius Sandbu </a:t>
            </a:r>
            <a:r>
              <a:rPr lang="nb-NO" sz="2800" dirty="0"/>
              <a:t>– Skyevangelist @ Sopra Steria</a:t>
            </a:r>
          </a:p>
          <a:p>
            <a:r>
              <a:rPr lang="nb-NO" sz="2800" b="1" dirty="0"/>
              <a:t>Presentasjon: </a:t>
            </a:r>
            <a:r>
              <a:rPr lang="nb-NO" sz="2800" dirty="0"/>
              <a:t>github.com/msandbu/gpt-ai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943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er 3">
            <a:extLst>
              <a:ext uri="{FF2B5EF4-FFF2-40B4-BE49-F238E27FC236}">
                <a16:creationId xmlns:a16="http://schemas.microsoft.com/office/drawing/2014/main" id="{6F168C99-7D6F-A615-F30A-EC384CB65B94}"/>
              </a:ext>
            </a:extLst>
          </p:cNvPr>
          <p:cNvSpPr/>
          <p:nvPr/>
        </p:nvSpPr>
        <p:spPr>
          <a:xfrm>
            <a:off x="1009593" y="1435007"/>
            <a:ext cx="1394299" cy="101305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/>
                </a:solidFill>
              </a:rPr>
              <a:t>Wikipedia</a:t>
            </a:r>
            <a:r>
              <a:rPr lang="nb-NO" sz="1351">
                <a:solidFill>
                  <a:schemeClr val="bg2"/>
                </a:solidFill>
              </a:rPr>
              <a:t> </a:t>
            </a:r>
            <a:r>
              <a:rPr lang="nb-NO" sz="1600" b="1">
                <a:solidFill>
                  <a:schemeClr val="bg2"/>
                </a:solidFill>
              </a:rPr>
              <a:t>(4%)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E3CEFEF-0529-29A2-1A10-E46795F31E92}"/>
              </a:ext>
            </a:extLst>
          </p:cNvPr>
          <p:cNvSpPr/>
          <p:nvPr/>
        </p:nvSpPr>
        <p:spPr>
          <a:xfrm>
            <a:off x="993380" y="2496697"/>
            <a:ext cx="1394299" cy="153697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2"/>
                </a:solidFill>
              </a:rPr>
              <a:t>Andre arkiv</a:t>
            </a:r>
          </a:p>
          <a:p>
            <a:pPr algn="ctr"/>
            <a:r>
              <a:rPr lang="nb-NO">
                <a:solidFill>
                  <a:schemeClr val="bg2"/>
                </a:solidFill>
              </a:rPr>
              <a:t>+ Kildekode</a:t>
            </a:r>
            <a:br>
              <a:rPr lang="nb-NO" sz="1200">
                <a:solidFill>
                  <a:schemeClr val="bg2"/>
                </a:solidFill>
              </a:rPr>
            </a:br>
            <a:r>
              <a:rPr lang="nb-NO" sz="1400" b="1">
                <a:solidFill>
                  <a:schemeClr val="bg2"/>
                </a:solidFill>
              </a:rPr>
              <a:t>(60%)</a:t>
            </a:r>
            <a:endParaRPr lang="en-US" sz="1200" b="1">
              <a:solidFill>
                <a:schemeClr val="bg2"/>
              </a:solidFill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F7CD4EA-E014-34C8-379C-85B395973A39}"/>
              </a:ext>
            </a:extLst>
          </p:cNvPr>
          <p:cNvSpPr/>
          <p:nvPr/>
        </p:nvSpPr>
        <p:spPr>
          <a:xfrm>
            <a:off x="960955" y="4117970"/>
            <a:ext cx="1394299" cy="1154351"/>
          </a:xfrm>
          <a:prstGeom prst="can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err="1">
                <a:solidFill>
                  <a:schemeClr val="bg2"/>
                </a:solidFill>
              </a:rPr>
              <a:t>OpenWeb</a:t>
            </a:r>
            <a:br>
              <a:rPr lang="nb-NO" sz="2000"/>
            </a:br>
            <a:r>
              <a:rPr lang="nb-NO" sz="2000">
                <a:solidFill>
                  <a:schemeClr val="bg2"/>
                </a:solidFill>
              </a:rPr>
              <a:t>og Bok</a:t>
            </a:r>
            <a:br>
              <a:rPr lang="nb-NO" sz="1350"/>
            </a:br>
            <a:r>
              <a:rPr lang="nb-NO" sz="1600" b="1">
                <a:solidFill>
                  <a:schemeClr val="bg2"/>
                </a:solidFill>
              </a:rPr>
              <a:t>(36%)</a:t>
            </a:r>
            <a:endParaRPr lang="en-US" sz="1351" b="1">
              <a:solidFill>
                <a:schemeClr val="bg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3221017" y="2525878"/>
            <a:ext cx="1597940" cy="2444885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rgbClr val="FFFFFF"/>
                </a:solidFill>
              </a:rPr>
              <a:t>Datasett</a:t>
            </a:r>
            <a:endParaRPr lang="en-US" sz="2400" b="1">
              <a:solidFill>
                <a:srgbClr val="FFFFFF"/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84A877-E899-8EC3-2F71-B2A38BB7238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403893" y="1941533"/>
            <a:ext cx="1616095" cy="58434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C55DE8-FF3E-5037-6A2E-AA025CD97BB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>
            <a:off x="2387677" y="3265181"/>
            <a:ext cx="833339" cy="483139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758D7EA-BD74-3AD9-F14B-602B5D068DD3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2355254" y="4218491"/>
            <a:ext cx="891703" cy="47665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B89BD3-E1E0-B596-4700-87EFDA0BA077}"/>
              </a:ext>
            </a:extLst>
          </p:cNvPr>
          <p:cNvSpPr/>
          <p:nvPr/>
        </p:nvSpPr>
        <p:spPr>
          <a:xfrm>
            <a:off x="901633" y="584861"/>
            <a:ext cx="3404078" cy="65023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GPT 3.5 - September 2021</a:t>
            </a:r>
          </a:p>
          <a:p>
            <a:pPr algn="ctr"/>
            <a:r>
              <a:rPr lang="nb-NO" sz="1600" b="1" dirty="0">
                <a:solidFill>
                  <a:schemeClr val="bg2"/>
                </a:solidFill>
                <a:ea typeface="Tahoma"/>
                <a:cs typeface="Tahoma"/>
              </a:rPr>
              <a:t>~2500 ord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4852324" y="2963459"/>
            <a:ext cx="2649912" cy="1655264"/>
          </a:xfrm>
          <a:prstGeom prst="cloud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Neuralt Nettverk</a:t>
            </a:r>
            <a:endParaRPr lang="en-US" sz="2400" b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8109457" y="1357746"/>
            <a:ext cx="2576339" cy="693305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00" b="1" dirty="0">
                <a:solidFill>
                  <a:schemeClr val="bg2"/>
                </a:solidFill>
              </a:rPr>
              <a:t>Hvem er Donald Duck?</a:t>
            </a:r>
            <a:endParaRPr lang="en-US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10352028" y="2038167"/>
            <a:ext cx="978733" cy="311196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57CF6D-29E8-C5F4-090D-134784C1EA54}"/>
              </a:ext>
            </a:extLst>
          </p:cNvPr>
          <p:cNvSpPr/>
          <p:nvPr/>
        </p:nvSpPr>
        <p:spPr>
          <a:xfrm>
            <a:off x="5479721" y="2462873"/>
            <a:ext cx="1421659" cy="4594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2">
                    <a:lumMod val="25000"/>
                  </a:schemeClr>
                </a:solidFill>
              </a:rPr>
              <a:t>Encoder</a:t>
            </a:r>
            <a:endParaRPr 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F51EBD-8061-6D6E-2D7E-B8FD1F15FF8E}"/>
              </a:ext>
            </a:extLst>
          </p:cNvPr>
          <p:cNvCxnSpPr>
            <a:cxnSpLocks/>
            <a:stCxn id="23" idx="1"/>
            <a:endCxn id="27" idx="0"/>
          </p:cNvCxnSpPr>
          <p:nvPr/>
        </p:nvCxnSpPr>
        <p:spPr>
          <a:xfrm rot="10800000" flipV="1">
            <a:off x="6190551" y="1704399"/>
            <a:ext cx="1918907" cy="758475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D8B1B5-0815-C475-3E30-AD77AA89606B}"/>
              </a:ext>
            </a:extLst>
          </p:cNvPr>
          <p:cNvSpPr/>
          <p:nvPr/>
        </p:nvSpPr>
        <p:spPr>
          <a:xfrm>
            <a:off x="5438563" y="4671004"/>
            <a:ext cx="1421659" cy="4594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2">
                    <a:lumMod val="25000"/>
                  </a:schemeClr>
                </a:solidFill>
              </a:rPr>
              <a:t>Decoder</a:t>
            </a:r>
            <a:endParaRPr lang="en-US" sz="1600" b="1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7866435" y="5056910"/>
            <a:ext cx="2811574" cy="955663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i="1" dirty="0">
                <a:solidFill>
                  <a:schemeClr val="bg2"/>
                </a:solidFill>
              </a:rPr>
              <a:t>Donald Duck er en populær tegneseriefigur skapt av Walt Disney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1F742CD-3126-5794-8A39-38C5260673F8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16200000" flipH="1">
            <a:off x="6805759" y="4474065"/>
            <a:ext cx="404311" cy="1717042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10678009" y="4539184"/>
            <a:ext cx="318983" cy="995558"/>
          </a:xfrm>
          <a:prstGeom prst="bentConnector2">
            <a:avLst/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69E1F3D-27C9-3CFC-A694-7DC75B203B53}"/>
              </a:ext>
            </a:extLst>
          </p:cNvPr>
          <p:cNvSpPr/>
          <p:nvPr/>
        </p:nvSpPr>
        <p:spPr>
          <a:xfrm>
            <a:off x="4587782" y="581646"/>
            <a:ext cx="2851289" cy="65023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GPT-4 Januar 2022</a:t>
            </a:r>
            <a:br>
              <a:rPr lang="nb-NO" b="1">
                <a:solidFill>
                  <a:schemeClr val="bg2"/>
                </a:solidFill>
                <a:ea typeface="Tahoma"/>
                <a:cs typeface="Tahoma"/>
              </a:rPr>
            </a:br>
            <a:r>
              <a:rPr lang="nb-NO" sz="1600" b="1">
                <a:solidFill>
                  <a:schemeClr val="bg2"/>
                </a:solidFill>
                <a:ea typeface="Tahoma"/>
                <a:cs typeface="Tahoma"/>
              </a:rPr>
              <a:t>~12000 ord</a:t>
            </a:r>
            <a:endParaRPr lang="en-US" b="1">
              <a:solidFill>
                <a:schemeClr val="bg2"/>
              </a:solidFill>
              <a:ea typeface="Tahoma"/>
              <a:cs typeface="Tahoma"/>
            </a:endParaRPr>
          </a:p>
        </p:txBody>
      </p:sp>
      <p:grpSp>
        <p:nvGrpSpPr>
          <p:cNvPr id="3" name="Group 1245">
            <a:extLst>
              <a:ext uri="{FF2B5EF4-FFF2-40B4-BE49-F238E27FC236}">
                <a16:creationId xmlns:a16="http://schemas.microsoft.com/office/drawing/2014/main" id="{42928532-35A3-6760-973C-7DB4F02CD79C}"/>
              </a:ext>
            </a:extLst>
          </p:cNvPr>
          <p:cNvGrpSpPr>
            <a:grpSpLocks noChangeAspect="1"/>
          </p:cNvGrpSpPr>
          <p:nvPr/>
        </p:nvGrpSpPr>
        <p:grpSpPr>
          <a:xfrm>
            <a:off x="10597109" y="2779254"/>
            <a:ext cx="1096127" cy="1648215"/>
            <a:chOff x="2559051" y="11390313"/>
            <a:chExt cx="431801" cy="649288"/>
          </a:xfrm>
        </p:grpSpPr>
        <p:sp>
          <p:nvSpPr>
            <p:cNvPr id="9" name="Freeform 663">
              <a:extLst>
                <a:ext uri="{FF2B5EF4-FFF2-40B4-BE49-F238E27FC236}">
                  <a16:creationId xmlns:a16="http://schemas.microsoft.com/office/drawing/2014/main" id="{92062856-8DE6-3C77-ACB1-2ECF679C5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Freeform 664">
              <a:extLst>
                <a:ext uri="{FF2B5EF4-FFF2-40B4-BE49-F238E27FC236}">
                  <a16:creationId xmlns:a16="http://schemas.microsoft.com/office/drawing/2014/main" id="{EF689A1A-CA21-6104-B759-66D52BD4C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Freeform 665">
              <a:extLst>
                <a:ext uri="{FF2B5EF4-FFF2-40B4-BE49-F238E27FC236}">
                  <a16:creationId xmlns:a16="http://schemas.microsoft.com/office/drawing/2014/main" id="{A72A1B6C-BA7A-6F0D-8B73-4401CC4D7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reeform 666">
              <a:extLst>
                <a:ext uri="{FF2B5EF4-FFF2-40B4-BE49-F238E27FC236}">
                  <a16:creationId xmlns:a16="http://schemas.microsoft.com/office/drawing/2014/main" id="{2130AD96-F3AB-1ED9-B187-CD4B5E849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Freeform 667">
              <a:extLst>
                <a:ext uri="{FF2B5EF4-FFF2-40B4-BE49-F238E27FC236}">
                  <a16:creationId xmlns:a16="http://schemas.microsoft.com/office/drawing/2014/main" id="{304DD694-757C-FBE0-9547-3D010B0C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8" name="Rectangle: Rounded Corners 1">
            <a:extLst>
              <a:ext uri="{FF2B5EF4-FFF2-40B4-BE49-F238E27FC236}">
                <a16:creationId xmlns:a16="http://schemas.microsoft.com/office/drawing/2014/main" id="{7C5C6932-636E-535F-A245-26581DD38A20}"/>
              </a:ext>
            </a:extLst>
          </p:cNvPr>
          <p:cNvSpPr/>
          <p:nvPr/>
        </p:nvSpPr>
        <p:spPr>
          <a:xfrm>
            <a:off x="7710134" y="584861"/>
            <a:ext cx="3245203" cy="65023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 GPT-4 Turbo – April 2023</a:t>
            </a:r>
            <a:endParaRPr lang="en-US" b="1">
              <a:solidFill>
                <a:schemeClr val="bg2"/>
              </a:solidFill>
              <a:ea typeface="Tahoma"/>
              <a:cs typeface="Tahoma"/>
            </a:endParaRPr>
          </a:p>
          <a:p>
            <a:pPr algn="ctr"/>
            <a:r>
              <a:rPr lang="nb-NO" sz="1600" b="1">
                <a:solidFill>
                  <a:schemeClr val="bg2"/>
                </a:solidFill>
                <a:ea typeface="Tahoma"/>
                <a:cs typeface="Tahoma"/>
              </a:rPr>
              <a:t>~100,000 ord</a:t>
            </a:r>
          </a:p>
        </p:txBody>
      </p:sp>
    </p:spTree>
    <p:extLst>
      <p:ext uri="{BB962C8B-B14F-4D97-AF65-F5344CB8AC3E}">
        <p14:creationId xmlns:p14="http://schemas.microsoft.com/office/powerpoint/2010/main" val="129866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4DF0E036-1A2E-8DEA-88FB-0251C6787FB0}"/>
              </a:ext>
            </a:extLst>
          </p:cNvPr>
          <p:cNvSpPr/>
          <p:nvPr/>
        </p:nvSpPr>
        <p:spPr>
          <a:xfrm>
            <a:off x="653352" y="3434083"/>
            <a:ext cx="2401273" cy="65023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Microsoft Phi-3</a:t>
            </a:r>
            <a:endParaRPr lang="nb-NO" sz="1600" b="1" dirty="0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420783-4D88-3E4D-25D9-9D28954C3459}"/>
              </a:ext>
            </a:extLst>
          </p:cNvPr>
          <p:cNvSpPr/>
          <p:nvPr/>
        </p:nvSpPr>
        <p:spPr>
          <a:xfrm>
            <a:off x="423646" y="967407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GPT-4o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128k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Vision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Okt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Kun skytjeneste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87CB79-AF93-2D69-6BDF-1F7DE233EF6A}"/>
              </a:ext>
            </a:extLst>
          </p:cNvPr>
          <p:cNvSpPr/>
          <p:nvPr/>
        </p:nvSpPr>
        <p:spPr>
          <a:xfrm>
            <a:off x="397424" y="2614485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Microsoft Phi-3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3.8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128k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Okt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F50940-BF42-5AA4-0262-5A5A38DDC848}"/>
              </a:ext>
            </a:extLst>
          </p:cNvPr>
          <p:cNvSpPr/>
          <p:nvPr/>
        </p:nvSpPr>
        <p:spPr>
          <a:xfrm>
            <a:off x="3246363" y="980659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LLaMA3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8 eller 70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8k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Des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22DE26-C1B5-1958-7596-2B5C537E7272}"/>
              </a:ext>
            </a:extLst>
          </p:cNvPr>
          <p:cNvSpPr/>
          <p:nvPr/>
        </p:nvSpPr>
        <p:spPr>
          <a:xfrm>
            <a:off x="3206887" y="2627738"/>
            <a:ext cx="2749823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Google Gemma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2 eller 7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2k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Des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A239D2-9A3D-6FC4-5491-28454FE9BA9D}"/>
              </a:ext>
            </a:extLst>
          </p:cNvPr>
          <p:cNvSpPr/>
          <p:nvPr/>
        </p:nvSpPr>
        <p:spPr>
          <a:xfrm>
            <a:off x="6029323" y="980660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Claude 3 Opus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200k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Vision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Kun skytjeneste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3B7B84-0E0D-1F93-4C6A-58BBC9076586}"/>
              </a:ext>
            </a:extLst>
          </p:cNvPr>
          <p:cNvSpPr/>
          <p:nvPr/>
        </p:nvSpPr>
        <p:spPr>
          <a:xfrm>
            <a:off x="6036229" y="2634361"/>
            <a:ext cx="2710070" cy="2119221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Mixtral 8x22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141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64k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Vision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C329FB-0FBD-B098-E64D-40AC6DAEB95A}"/>
              </a:ext>
            </a:extLst>
          </p:cNvPr>
          <p:cNvSpPr/>
          <p:nvPr/>
        </p:nvSpPr>
        <p:spPr>
          <a:xfrm>
            <a:off x="8806074" y="974035"/>
            <a:ext cx="2710070" cy="1548758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StarCoder2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3, 7, 15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16k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73542-B6A0-4D57-A6C9-E7D179EC354F}"/>
              </a:ext>
            </a:extLst>
          </p:cNvPr>
          <p:cNvSpPr/>
          <p:nvPr/>
        </p:nvSpPr>
        <p:spPr>
          <a:xfrm>
            <a:off x="8825812" y="2634361"/>
            <a:ext cx="2710070" cy="2093281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Command R+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141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64k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Vision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Kan kjøre lokalt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8B1C32-4D27-2FC3-0D59-ED190A8E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619" y="404813"/>
            <a:ext cx="10442574" cy="470898"/>
          </a:xfrm>
        </p:spPr>
        <p:txBody>
          <a:bodyPr>
            <a:normAutofit fontScale="90000"/>
          </a:bodyPr>
          <a:lstStyle/>
          <a:p>
            <a:r>
              <a:rPr lang="nb-NO" dirty="0"/>
              <a:t>Utvalget begynner å bli stort.....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8DAE8-BCFA-A989-8983-E41527459464}"/>
              </a:ext>
            </a:extLst>
          </p:cNvPr>
          <p:cNvSpPr/>
          <p:nvPr/>
        </p:nvSpPr>
        <p:spPr>
          <a:xfrm>
            <a:off x="407151" y="4239004"/>
            <a:ext cx="2710070" cy="2310953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Google Gemini 1.5 Pro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1 million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Vision/Video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Data Okt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Kun skytjeneste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3A76E6-B0D0-258A-14E4-1BA84ABB473B}"/>
              </a:ext>
            </a:extLst>
          </p:cNvPr>
          <p:cNvSpPr/>
          <p:nvPr/>
        </p:nvSpPr>
        <p:spPr>
          <a:xfrm>
            <a:off x="3250870" y="4261702"/>
            <a:ext cx="2710070" cy="1775932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Databricks DBRX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32k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Data Okt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Kan kjøre lokalt</a:t>
            </a:r>
            <a:r>
              <a:rPr lang="nb-NO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7BE46-1B64-4F76-03BC-C90EAA32C2E8}"/>
              </a:ext>
            </a:extLst>
          </p:cNvPr>
          <p:cNvSpPr/>
          <p:nvPr/>
        </p:nvSpPr>
        <p:spPr>
          <a:xfrm>
            <a:off x="6023253" y="4829149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QWEN 1.5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En rekke modeller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32k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Function calling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Kan kjøre lokalt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A8066F-3537-94EA-98DA-576E2F6985A1}"/>
              </a:ext>
            </a:extLst>
          </p:cNvPr>
          <p:cNvSpPr/>
          <p:nvPr/>
        </p:nvSpPr>
        <p:spPr>
          <a:xfrm>
            <a:off x="8839009" y="4869538"/>
            <a:ext cx="3171407" cy="1712845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b="1" dirty="0">
                <a:solidFill>
                  <a:schemeClr val="bg2"/>
                </a:solidFill>
              </a:rPr>
              <a:t>Ikke alle er gode på Norsk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b="1" dirty="0">
                <a:solidFill>
                  <a:schemeClr val="bg2"/>
                </a:solidFill>
              </a:rPr>
              <a:t>Mange blir brukt som fundament for fine-tuning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b="1" dirty="0">
                <a:solidFill>
                  <a:schemeClr val="bg2"/>
                </a:solidFill>
              </a:rPr>
              <a:t>Ulik styrker og kvalitet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6813E-B8CD-954B-5F91-49830AF7B682}"/>
              </a:ext>
            </a:extLst>
          </p:cNvPr>
          <p:cNvSpPr txBox="1"/>
          <p:nvPr/>
        </p:nvSpPr>
        <p:spPr>
          <a:xfrm>
            <a:off x="3158247" y="369651"/>
            <a:ext cx="5881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800" b="1" dirty="0"/>
              <a:t>Språkmodeller og benchmark </a:t>
            </a:r>
            <a:endParaRPr 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1D5F-A76D-C38C-1CD3-DBDCABC5B816}"/>
              </a:ext>
            </a:extLst>
          </p:cNvPr>
          <p:cNvSpPr txBox="1"/>
          <p:nvPr/>
        </p:nvSpPr>
        <p:spPr>
          <a:xfrm>
            <a:off x="106015" y="1088191"/>
            <a:ext cx="3599621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nb-NO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TruthfulQA  </a:t>
            </a:r>
          </a:p>
          <a:p>
            <a:pPr algn="ctr"/>
            <a:r>
              <a:rPr lang="nb-NO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En test for å måle en modells evne til å gjengi svada</a:t>
            </a:r>
            <a:endParaRPr lang="nb-NO" b="1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algn="ctr"/>
            <a:br>
              <a:rPr lang="nb-NO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</a:br>
            <a:r>
              <a:rPr lang="nb-NO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ARC (AI2) </a:t>
            </a:r>
            <a:endParaRPr lang="nb-NO" sz="2000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algn="ctr"/>
            <a:r>
              <a:rPr lang="nb-NO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et sett med naturfagsspørsmål for barneskole.</a:t>
            </a:r>
            <a:br>
              <a:rPr lang="nb-NO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</a:br>
            <a:endParaRPr lang="nb-NO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ctr"/>
            <a:r>
              <a:rPr lang="nb-NO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HellaSwag</a:t>
            </a:r>
          </a:p>
          <a:p>
            <a:pPr algn="ctr"/>
            <a:r>
              <a:rPr lang="nb-NO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En test av sunn fornuft og logisk slutning</a:t>
            </a:r>
            <a:br>
              <a:rPr lang="nb-NO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</a:br>
            <a:endParaRPr lang="nb-NO" sz="2000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ctr"/>
            <a:r>
              <a:rPr lang="nb-NO" sz="20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MMLU</a:t>
            </a:r>
            <a:endParaRPr lang="nb-NO" sz="2000" b="1" dirty="0"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algn="ctr"/>
            <a:r>
              <a:rPr lang="nb-NO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 En test for å måle en tekstmodells flertaskingsnøyaktighet. Testen består av femtisju oppgaver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38296C-1395-0DFE-3C56-AA1E89C4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65" y="1132030"/>
            <a:ext cx="4057973" cy="4042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F91AAF-3017-9EB8-E86F-6A80E3FC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504" y="1048022"/>
            <a:ext cx="4103562" cy="2235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0472B04-31FE-4E1A-2A40-E0104C11C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789" y="3617843"/>
            <a:ext cx="4076370" cy="305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66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393755"/>
            <a:ext cx="11182180" cy="1261877"/>
          </a:xfrm>
        </p:spPr>
        <p:txBody>
          <a:bodyPr>
            <a:normAutofit/>
          </a:bodyPr>
          <a:lstStyle/>
          <a:p>
            <a:pPr algn="ctr"/>
            <a:r>
              <a:rPr lang="nb-NO" sz="4400" dirty="0"/>
              <a:t>Nye grenser nåes hele tiden (Februar)</a:t>
            </a:r>
            <a:endParaRPr lang="nb-NO" sz="4400" dirty="0">
              <a:ea typeface="Tahoma"/>
              <a:cs typeface="Tahom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4C3837-4AD2-EC0C-44C5-40BD5EC1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70" y="1951911"/>
            <a:ext cx="10498015" cy="1324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E2C2B3-05C5-0289-A358-4392A2573AB5}"/>
              </a:ext>
            </a:extLst>
          </p:cNvPr>
          <p:cNvSpPr txBox="1"/>
          <p:nvPr/>
        </p:nvSpPr>
        <p:spPr>
          <a:xfrm>
            <a:off x="873240" y="3297323"/>
            <a:ext cx="679314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1-time med video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11 timer med </a:t>
            </a:r>
            <a:r>
              <a:rPr lang="en-US" sz="2400" b="1" dirty="0" err="1"/>
              <a:t>lyd</a:t>
            </a:r>
            <a:endParaRPr lang="en-US" sz="2400" b="1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 err="1"/>
              <a:t>Kodebaser</a:t>
            </a:r>
            <a:r>
              <a:rPr lang="en-US" sz="2400" b="1" dirty="0"/>
              <a:t> med over 30 000 </a:t>
            </a:r>
            <a:r>
              <a:rPr lang="en-US" sz="2400" b="1" dirty="0" err="1"/>
              <a:t>linjer</a:t>
            </a:r>
            <a:r>
              <a:rPr lang="en-US" sz="2400" b="1" dirty="0"/>
              <a:t> </a:t>
            </a:r>
            <a:r>
              <a:rPr lang="en-US" sz="2400" b="1" dirty="0" err="1"/>
              <a:t>kode</a:t>
            </a:r>
            <a:endParaRPr lang="en-US" sz="2400" b="1" dirty="0"/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Over 700 000 </a:t>
            </a:r>
            <a:r>
              <a:rPr lang="en-US" sz="2400" b="1" dirty="0" err="1"/>
              <a:t>ord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9762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393755"/>
            <a:ext cx="11182180" cy="1261877"/>
          </a:xfrm>
        </p:spPr>
        <p:txBody>
          <a:bodyPr>
            <a:normAutofit/>
          </a:bodyPr>
          <a:lstStyle/>
          <a:p>
            <a:pPr algn="ctr"/>
            <a:r>
              <a:rPr lang="nb-NO" sz="4400" dirty="0"/>
              <a:t>Forrige uke... (større, bedre, raskere)</a:t>
            </a:r>
            <a:endParaRPr lang="nb-NO" sz="4400" dirty="0">
              <a:ea typeface="Tahoma"/>
              <a:cs typeface="Tahom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C8896-CEEC-67EA-13D3-0FB9A7A6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456" y="1840059"/>
            <a:ext cx="5783171" cy="2274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5CE88-7031-5A09-FD0B-6DCD47F5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39" y="2291738"/>
            <a:ext cx="5816576" cy="1386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DFB135-1F78-3B55-8BD3-E49262922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17" y="4191241"/>
            <a:ext cx="11510007" cy="12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23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393755"/>
            <a:ext cx="11182180" cy="1261877"/>
          </a:xfrm>
        </p:spPr>
        <p:txBody>
          <a:bodyPr>
            <a:normAutofit/>
          </a:bodyPr>
          <a:lstStyle/>
          <a:p>
            <a:pPr algn="ctr"/>
            <a:r>
              <a:rPr lang="nb-NO" sz="4400" dirty="0"/>
              <a:t>Mer data = Bedre kvalitet?</a:t>
            </a:r>
            <a:endParaRPr lang="nb-NO" sz="4400" dirty="0">
              <a:ea typeface="Tahoma"/>
              <a:cs typeface="Tahoma"/>
            </a:endParaRPr>
          </a:p>
        </p:txBody>
      </p:sp>
      <p:pic>
        <p:nvPicPr>
          <p:cNvPr id="9218" name="Picture 2" descr="Image">
            <a:extLst>
              <a:ext uri="{FF2B5EF4-FFF2-40B4-BE49-F238E27FC236}">
                <a16:creationId xmlns:a16="http://schemas.microsoft.com/office/drawing/2014/main" id="{347B0F90-898D-AFA0-AC52-AFF94DEA5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96" y="1584448"/>
            <a:ext cx="8918713" cy="46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0A44C5-56A3-C16B-611E-708A395EE63A}"/>
              </a:ext>
            </a:extLst>
          </p:cNvPr>
          <p:cNvSpPr txBox="1"/>
          <p:nvPr/>
        </p:nvSpPr>
        <p:spPr>
          <a:xfrm>
            <a:off x="3761962" y="6177674"/>
            <a:ext cx="7192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gkamradt/</a:t>
            </a:r>
            <a:r>
              <a:rPr lang="en-US" dirty="0" err="1">
                <a:hlinkClick r:id="rId3"/>
              </a:rPr>
              <a:t>LLMTest_NeedleInAHaystack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8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393755"/>
            <a:ext cx="11182180" cy="1261877"/>
          </a:xfrm>
        </p:spPr>
        <p:txBody>
          <a:bodyPr>
            <a:normAutofit/>
          </a:bodyPr>
          <a:lstStyle/>
          <a:p>
            <a:pPr algn="ctr"/>
            <a:r>
              <a:rPr lang="nb-NO" sz="4400" dirty="0"/>
              <a:t>Mer data = Bedre kvalitet?</a:t>
            </a:r>
            <a:endParaRPr lang="nb-NO" sz="4400" dirty="0">
              <a:ea typeface="Tahoma"/>
              <a:cs typeface="Tahoma"/>
            </a:endParaRPr>
          </a:p>
        </p:txBody>
      </p:sp>
      <p:pic>
        <p:nvPicPr>
          <p:cNvPr id="10244" name="Picture 4" descr="Image">
            <a:extLst>
              <a:ext uri="{FF2B5EF4-FFF2-40B4-BE49-F238E27FC236}">
                <a16:creationId xmlns:a16="http://schemas.microsoft.com/office/drawing/2014/main" id="{4F970937-3E50-30C5-CC67-D10446EC1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04" y="1539011"/>
            <a:ext cx="8415130" cy="46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51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E3978D-3728-8D85-C41A-1CEF12BA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393755"/>
            <a:ext cx="11182180" cy="1261877"/>
          </a:xfrm>
        </p:spPr>
        <p:txBody>
          <a:bodyPr>
            <a:normAutofit/>
          </a:bodyPr>
          <a:lstStyle/>
          <a:p>
            <a:pPr algn="ctr"/>
            <a:r>
              <a:rPr lang="nb-NO" sz="4400" dirty="0"/>
              <a:t>Hvordan funker tekst generering?</a:t>
            </a:r>
            <a:endParaRPr lang="nb-NO" sz="4400" dirty="0">
              <a:ea typeface="Tahoma"/>
              <a:cs typeface="Tahoma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B4F21-E324-6334-7B91-08D9DAB83F3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86377" y="2417813"/>
            <a:ext cx="6964424" cy="1724136"/>
          </a:xfrm>
        </p:spPr>
      </p:pic>
      <p:sp>
        <p:nvSpPr>
          <p:cNvPr id="2" name="Rectangle: Rounded Corners 8">
            <a:extLst>
              <a:ext uri="{FF2B5EF4-FFF2-40B4-BE49-F238E27FC236}">
                <a16:creationId xmlns:a16="http://schemas.microsoft.com/office/drawing/2014/main" id="{971A83DF-07CA-36EB-1731-7B40D37F51AE}"/>
              </a:ext>
            </a:extLst>
          </p:cNvPr>
          <p:cNvSpPr/>
          <p:nvPr/>
        </p:nvSpPr>
        <p:spPr>
          <a:xfrm>
            <a:off x="3061251" y="4482408"/>
            <a:ext cx="5837583" cy="110338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963" b="1" dirty="0">
                <a:solidFill>
                  <a:schemeClr val="bg2"/>
                </a:solidFill>
              </a:rPr>
              <a:t>Sannsynlighetsberegning</a:t>
            </a:r>
          </a:p>
          <a:p>
            <a:pPr algn="ctr"/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hva</a:t>
            </a:r>
            <a:r>
              <a:rPr lang="en-US" sz="2000" b="1" dirty="0">
                <a:solidFill>
                  <a:schemeClr val="bg2"/>
                </a:solidFill>
              </a:rPr>
              <a:t> er </a:t>
            </a:r>
            <a:r>
              <a:rPr lang="en-US" sz="2000" b="1" dirty="0" err="1">
                <a:solidFill>
                  <a:schemeClr val="bg2"/>
                </a:solidFill>
              </a:rPr>
              <a:t>neste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bokstav</a:t>
            </a:r>
            <a:r>
              <a:rPr lang="en-US" sz="2000" b="1" dirty="0">
                <a:solidFill>
                  <a:schemeClr val="bg2"/>
                </a:solidFill>
              </a:rPr>
              <a:t>/</a:t>
            </a:r>
            <a:r>
              <a:rPr lang="en-US" sz="2000" b="1" dirty="0" err="1">
                <a:solidFill>
                  <a:schemeClr val="bg2"/>
                </a:solidFill>
              </a:rPr>
              <a:t>ord</a:t>
            </a:r>
            <a:r>
              <a:rPr lang="en-US" sz="2000" b="1" dirty="0">
                <a:solidFill>
                  <a:schemeClr val="bg2"/>
                </a:solidFill>
              </a:rPr>
              <a:t> I </a:t>
            </a:r>
            <a:r>
              <a:rPr lang="en-US" sz="2000" b="1" dirty="0" err="1">
                <a:solidFill>
                  <a:schemeClr val="bg2"/>
                </a:solidFill>
              </a:rPr>
              <a:t>en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gitt</a:t>
            </a:r>
            <a:r>
              <a:rPr lang="en-US" sz="2000" b="1" dirty="0">
                <a:solidFill>
                  <a:schemeClr val="bg2"/>
                </a:solidFill>
              </a:rPr>
              <a:t> </a:t>
            </a:r>
            <a:r>
              <a:rPr lang="en-US" sz="2000" b="1" dirty="0" err="1">
                <a:solidFill>
                  <a:schemeClr val="bg2"/>
                </a:solidFill>
              </a:rPr>
              <a:t>kontekst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BD207F-EE06-771A-33A9-ED3595389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65" y="2562253"/>
            <a:ext cx="3971724" cy="143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86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8F1FC-FD6E-7A84-602A-BFB37C42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00" y="-409744"/>
            <a:ext cx="11182351" cy="1261897"/>
          </a:xfrm>
        </p:spPr>
        <p:txBody>
          <a:bodyPr/>
          <a:lstStyle/>
          <a:p>
            <a:r>
              <a:rPr lang="nb-NO" dirty="0"/>
              <a:t>Hva slags tiltak kan vi ta? – Noen eksempler 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450487-D0F0-F6B0-936F-DBCCE698B5D0}"/>
              </a:ext>
            </a:extLst>
          </p:cNvPr>
          <p:cNvSpPr/>
          <p:nvPr/>
        </p:nvSpPr>
        <p:spPr>
          <a:xfrm>
            <a:off x="311425" y="3299791"/>
            <a:ext cx="1974574" cy="1205949"/>
          </a:xfrm>
          <a:prstGeom prst="roundRect">
            <a:avLst/>
          </a:prstGeom>
          <a:solidFill>
            <a:srgbClr val="00206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Tiltak for å mitigere hallunisasjon i LLMer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9A505F-3A58-089D-12E9-2ACC5B343CCA}"/>
              </a:ext>
            </a:extLst>
          </p:cNvPr>
          <p:cNvSpPr/>
          <p:nvPr/>
        </p:nvSpPr>
        <p:spPr>
          <a:xfrm>
            <a:off x="2716695" y="2226366"/>
            <a:ext cx="1822175" cy="735496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Prompt Engineering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BAF38D-65FE-04F5-D834-398A18B73663}"/>
              </a:ext>
            </a:extLst>
          </p:cNvPr>
          <p:cNvSpPr/>
          <p:nvPr/>
        </p:nvSpPr>
        <p:spPr>
          <a:xfrm>
            <a:off x="2676938" y="4817166"/>
            <a:ext cx="1822175" cy="735496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Forbedring av modeller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9608D8-DC2A-0388-F0D0-7E3A00808939}"/>
              </a:ext>
            </a:extLst>
          </p:cNvPr>
          <p:cNvSpPr/>
          <p:nvPr/>
        </p:nvSpPr>
        <p:spPr>
          <a:xfrm>
            <a:off x="5049077" y="1530625"/>
            <a:ext cx="1967949" cy="642731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Retrieval Augmented Generation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AD4685-6635-FA6A-92EB-8268B3D2872D}"/>
              </a:ext>
            </a:extLst>
          </p:cNvPr>
          <p:cNvSpPr/>
          <p:nvPr/>
        </p:nvSpPr>
        <p:spPr>
          <a:xfrm>
            <a:off x="5035825" y="2279374"/>
            <a:ext cx="1967949" cy="583096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Prompt tuning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C9220B-5A58-A26B-DCBC-F9B253E3A433}"/>
              </a:ext>
            </a:extLst>
          </p:cNvPr>
          <p:cNvSpPr/>
          <p:nvPr/>
        </p:nvSpPr>
        <p:spPr>
          <a:xfrm>
            <a:off x="5035825" y="2988364"/>
            <a:ext cx="1967949" cy="68911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Self-Refinement trough feedback and reasoning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29D3016-028B-1BC4-E118-8AA9179EB2A8}"/>
              </a:ext>
            </a:extLst>
          </p:cNvPr>
          <p:cNvSpPr/>
          <p:nvPr/>
        </p:nvSpPr>
        <p:spPr>
          <a:xfrm>
            <a:off x="5055703" y="4750903"/>
            <a:ext cx="1822175" cy="549967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Ny decoding funksjoner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3CA439-61B5-0684-ADEF-6B2D5C1F13E2}"/>
              </a:ext>
            </a:extLst>
          </p:cNvPr>
          <p:cNvSpPr/>
          <p:nvPr/>
        </p:nvSpPr>
        <p:spPr>
          <a:xfrm>
            <a:off x="5075581" y="5426766"/>
            <a:ext cx="1822175" cy="921025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</a:rPr>
              <a:t>Fine-tuning Language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D80E9A8-F271-0CE7-3B8A-590A2D8E5862}"/>
              </a:ext>
            </a:extLst>
          </p:cNvPr>
          <p:cNvSpPr/>
          <p:nvPr/>
        </p:nvSpPr>
        <p:spPr>
          <a:xfrm>
            <a:off x="5088833" y="4075042"/>
            <a:ext cx="1822175" cy="549967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2"/>
                </a:solidFill>
              </a:rPr>
              <a:t>Nye modeller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0834C6FF-1491-B904-290E-1BBA718FFA08}"/>
              </a:ext>
            </a:extLst>
          </p:cNvPr>
          <p:cNvSpPr/>
          <p:nvPr/>
        </p:nvSpPr>
        <p:spPr>
          <a:xfrm>
            <a:off x="4634167" y="3988903"/>
            <a:ext cx="327547" cy="2365514"/>
          </a:xfrm>
          <a:prstGeom prst="leftBrace">
            <a:avLst>
              <a:gd name="adj1" fmla="val 8333"/>
              <a:gd name="adj2" fmla="val 50560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3FF53A2A-6002-4B8F-75F0-194E3665266F}"/>
              </a:ext>
            </a:extLst>
          </p:cNvPr>
          <p:cNvSpPr/>
          <p:nvPr/>
        </p:nvSpPr>
        <p:spPr>
          <a:xfrm>
            <a:off x="4640793" y="1497496"/>
            <a:ext cx="327547" cy="221973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B0319D4B-8E19-8305-FB06-FFA669F45F03}"/>
              </a:ext>
            </a:extLst>
          </p:cNvPr>
          <p:cNvSpPr/>
          <p:nvPr/>
        </p:nvSpPr>
        <p:spPr>
          <a:xfrm>
            <a:off x="2315036" y="2623931"/>
            <a:ext cx="327547" cy="252453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D64D20-8C97-CCAF-BD79-4D96C9AA6427}"/>
              </a:ext>
            </a:extLst>
          </p:cNvPr>
          <p:cNvSpPr/>
          <p:nvPr/>
        </p:nvSpPr>
        <p:spPr>
          <a:xfrm>
            <a:off x="351183" y="5758070"/>
            <a:ext cx="1285462" cy="543339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 dirty="0">
                <a:solidFill>
                  <a:schemeClr val="bg2"/>
                </a:solidFill>
              </a:rPr>
              <a:t>=</a:t>
            </a:r>
            <a:r>
              <a:rPr lang="en-US" sz="1200" b="1" dirty="0">
                <a:solidFill>
                  <a:schemeClr val="bg2"/>
                </a:solidFill>
              </a:rPr>
              <a:t> Ting vi </a:t>
            </a:r>
            <a:r>
              <a:rPr lang="en-US" sz="1200" b="1" dirty="0" err="1">
                <a:solidFill>
                  <a:schemeClr val="bg2"/>
                </a:solidFill>
              </a:rPr>
              <a:t>kan</a:t>
            </a:r>
            <a:r>
              <a:rPr lang="en-US" sz="1200" b="1" dirty="0">
                <a:solidFill>
                  <a:schemeClr val="bg2"/>
                </a:solidFill>
              </a:rPr>
              <a:t> </a:t>
            </a:r>
            <a:r>
              <a:rPr lang="en-US" sz="1200" b="1" dirty="0" err="1">
                <a:solidFill>
                  <a:schemeClr val="bg2"/>
                </a:solidFill>
              </a:rPr>
              <a:t>påvirke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615F13-6132-F355-5BEE-D3378698CFA9}"/>
              </a:ext>
            </a:extLst>
          </p:cNvPr>
          <p:cNvSpPr/>
          <p:nvPr/>
        </p:nvSpPr>
        <p:spPr>
          <a:xfrm>
            <a:off x="1722783" y="5764696"/>
            <a:ext cx="1285462" cy="523462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200" b="1" dirty="0">
                <a:solidFill>
                  <a:schemeClr val="bg2"/>
                </a:solidFill>
              </a:rPr>
              <a:t>= Opptil LLM produsenten</a:t>
            </a:r>
            <a:endParaRPr lang="en-US" sz="1200" b="1" dirty="0">
              <a:solidFill>
                <a:schemeClr val="bg2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97EA253-37DD-7821-43C8-A78396BABDAD}"/>
              </a:ext>
            </a:extLst>
          </p:cNvPr>
          <p:cNvSpPr/>
          <p:nvPr/>
        </p:nvSpPr>
        <p:spPr>
          <a:xfrm>
            <a:off x="7388721" y="972922"/>
            <a:ext cx="1967949" cy="285190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LLM Augmenter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E17AF6C-795E-B185-657F-E17E829254AB}"/>
              </a:ext>
            </a:extLst>
          </p:cNvPr>
          <p:cNvSpPr/>
          <p:nvPr/>
        </p:nvSpPr>
        <p:spPr>
          <a:xfrm>
            <a:off x="7395647" y="1301354"/>
            <a:ext cx="1967949" cy="261558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RARR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33F2D94-ADA5-AE9D-D024-7961D2D68EE7}"/>
              </a:ext>
            </a:extLst>
          </p:cNvPr>
          <p:cNvSpPr/>
          <p:nvPr/>
        </p:nvSpPr>
        <p:spPr>
          <a:xfrm>
            <a:off x="7395258" y="1603845"/>
            <a:ext cx="1967949" cy="276836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SuperRAG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5F14BF-5C8A-57F2-6E03-683DB60F5C7E}"/>
              </a:ext>
            </a:extLst>
          </p:cNvPr>
          <p:cNvSpPr/>
          <p:nvPr/>
        </p:nvSpPr>
        <p:spPr>
          <a:xfrm>
            <a:off x="7414323" y="2816639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ChatProtect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5F58620-72CF-2992-8BA6-C8EEBA04813E}"/>
              </a:ext>
            </a:extLst>
          </p:cNvPr>
          <p:cNvSpPr/>
          <p:nvPr/>
        </p:nvSpPr>
        <p:spPr>
          <a:xfrm>
            <a:off x="7394976" y="2295637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Syntra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811C03-5434-BA71-F2FF-8E0E8EBED5E4}"/>
              </a:ext>
            </a:extLst>
          </p:cNvPr>
          <p:cNvSpPr/>
          <p:nvPr/>
        </p:nvSpPr>
        <p:spPr>
          <a:xfrm>
            <a:off x="7430536" y="3299779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System Context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B769BEB9-FAA2-A783-8B0A-A86009DAF555}"/>
              </a:ext>
            </a:extLst>
          </p:cNvPr>
          <p:cNvSpPr/>
          <p:nvPr/>
        </p:nvSpPr>
        <p:spPr>
          <a:xfrm>
            <a:off x="7017584" y="907915"/>
            <a:ext cx="327547" cy="304799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B31219-6F57-F2D3-7BC6-8ECAC321A385}"/>
              </a:ext>
            </a:extLst>
          </p:cNvPr>
          <p:cNvSpPr/>
          <p:nvPr/>
        </p:nvSpPr>
        <p:spPr>
          <a:xfrm>
            <a:off x="7407839" y="4133116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NaLLM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5BA18452-D8EF-3576-85F5-38F8E1DB3F5E}"/>
              </a:ext>
            </a:extLst>
          </p:cNvPr>
          <p:cNvSpPr/>
          <p:nvPr/>
        </p:nvSpPr>
        <p:spPr>
          <a:xfrm>
            <a:off x="6990946" y="4066162"/>
            <a:ext cx="344458" cy="222114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1E80681-2225-9089-ADE6-24E7A5E5DE3F}"/>
              </a:ext>
            </a:extLst>
          </p:cNvPr>
          <p:cNvSpPr/>
          <p:nvPr/>
        </p:nvSpPr>
        <p:spPr>
          <a:xfrm>
            <a:off x="7411082" y="4609771"/>
            <a:ext cx="1967949" cy="394543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MoE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199E94D-A5BD-C7F2-9BB4-0311C7D1149B}"/>
              </a:ext>
            </a:extLst>
          </p:cNvPr>
          <p:cNvSpPr/>
          <p:nvPr/>
        </p:nvSpPr>
        <p:spPr>
          <a:xfrm>
            <a:off x="7404985" y="1918372"/>
            <a:ext cx="1967949" cy="276836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Ende-til-Ende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046AC61-AEC5-04E3-F8BF-5F257CF13080}"/>
              </a:ext>
            </a:extLst>
          </p:cNvPr>
          <p:cNvSpPr/>
          <p:nvPr/>
        </p:nvSpPr>
        <p:spPr>
          <a:xfrm>
            <a:off x="7427295" y="5079942"/>
            <a:ext cx="1967949" cy="394543"/>
          </a:xfrm>
          <a:prstGeom prst="round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Multi-token prediction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4F6A1A6-9F19-11FF-ED98-4D6DDB33C5A6}"/>
              </a:ext>
            </a:extLst>
          </p:cNvPr>
          <p:cNvSpPr/>
          <p:nvPr/>
        </p:nvSpPr>
        <p:spPr>
          <a:xfrm>
            <a:off x="7443508" y="5563082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>
                <a:solidFill>
                  <a:schemeClr val="bg2"/>
                </a:solidFill>
              </a:rPr>
              <a:t>LoRa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F707CF-356F-56F7-A487-5A3062EC7EA9}"/>
              </a:ext>
            </a:extLst>
          </p:cNvPr>
          <p:cNvSpPr/>
          <p:nvPr/>
        </p:nvSpPr>
        <p:spPr>
          <a:xfrm>
            <a:off x="7446751" y="6039737"/>
            <a:ext cx="1967949" cy="394543"/>
          </a:xfrm>
          <a:prstGeom prst="roundRect">
            <a:avLst/>
          </a:prstGeom>
          <a:solidFill>
            <a:srgbClr val="00B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QLoRa</a:t>
            </a:r>
            <a:endParaRPr lang="en-US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30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9471F73-4656-BA13-1638-A69C23ABE09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/>
              <a:t>Forbedringer i nye modeller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8876-E65B-E2E9-7767-97682BFE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Tiltak vi kan gjøre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00C66-1FF7-8297-01A0-3EAEA6CD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2" y="2360889"/>
            <a:ext cx="8680917" cy="3026120"/>
          </a:xfrm>
          <a:prstGeom prst="rect">
            <a:avLst/>
          </a:prstGeom>
        </p:spPr>
      </p:pic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172DFA12-9927-6BF2-316A-F513267E1F09}"/>
              </a:ext>
            </a:extLst>
          </p:cNvPr>
          <p:cNvSpPr/>
          <p:nvPr/>
        </p:nvSpPr>
        <p:spPr>
          <a:xfrm>
            <a:off x="5455943" y="2693857"/>
            <a:ext cx="2235853" cy="45794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GPT-4o</a:t>
            </a:r>
          </a:p>
        </p:txBody>
      </p:sp>
      <p:pic>
        <p:nvPicPr>
          <p:cNvPr id="4" name="Picture 2" descr="Thumbs Up Circle - Openclipart">
            <a:extLst>
              <a:ext uri="{FF2B5EF4-FFF2-40B4-BE49-F238E27FC236}">
                <a16:creationId xmlns:a16="http://schemas.microsoft.com/office/drawing/2014/main" id="{C106B891-5C8D-E431-F443-F637BB8B2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156" y="4121427"/>
            <a:ext cx="1021036" cy="101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473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452" y="1385481"/>
            <a:ext cx="8807767" cy="1938992"/>
          </a:xfrm>
        </p:spPr>
        <p:txBody>
          <a:bodyPr/>
          <a:lstStyle/>
          <a:p>
            <a:pPr algn="l" fontAlgn="base"/>
            <a:r>
              <a:rPr lang="nb-NO" sz="2800" strike="sngStrike" dirty="0">
                <a:latin typeface="+mn-lt"/>
                <a:ea typeface="+mn-ea"/>
                <a:cs typeface="+mn-cs"/>
              </a:rPr>
              <a:t>Hvordan redusere hallusiering og øke kvaliteten på innholdet i Generativ AI applikasjoner?</a:t>
            </a:r>
            <a:br>
              <a:rPr lang="nb-NO" sz="2800" strike="sngStrike" dirty="0">
                <a:latin typeface="+mn-lt"/>
                <a:ea typeface="+mn-ea"/>
                <a:cs typeface="+mn-cs"/>
              </a:rPr>
            </a:br>
            <a:br>
              <a:rPr lang="nb-NO" sz="2800" strike="sngStrike" dirty="0">
                <a:latin typeface="+mn-lt"/>
                <a:ea typeface="+mn-ea"/>
                <a:cs typeface="+mn-cs"/>
              </a:rPr>
            </a:br>
            <a:r>
              <a:rPr lang="nb-NO" sz="2800" dirty="0">
                <a:latin typeface="+mn-lt"/>
                <a:ea typeface="+mn-ea"/>
                <a:cs typeface="+mn-cs"/>
              </a:rPr>
              <a:t>AI-drømmer: Slik får du dem til å våkne og snakke fornuft!</a:t>
            </a:r>
            <a:endParaRPr lang="en-US" sz="2800" dirty="0">
              <a:latin typeface="+mn-lt"/>
              <a:ea typeface="+mn-ea"/>
              <a:cs typeface="+mn-cs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F0203-C94B-A446-7081-B817F25A3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BB63F141-6EA2-1549-97C0-86442BB83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" y="3956483"/>
            <a:ext cx="9565121" cy="429220"/>
          </a:xfrm>
        </p:spPr>
        <p:txBody>
          <a:bodyPr/>
          <a:lstStyle/>
          <a:p>
            <a:r>
              <a:rPr lang="nb-NO" sz="2800" b="1" dirty="0"/>
              <a:t>Marius Sandbu </a:t>
            </a:r>
            <a:r>
              <a:rPr lang="nb-NO" sz="2800" dirty="0"/>
              <a:t>– Skyevangelist @ Sopra Steria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499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D8876-E65B-E2E9-7767-97682BFE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Temprature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CA98B5-3761-DCAF-96A4-7C04D3C40675}"/>
              </a:ext>
            </a:extLst>
          </p:cNvPr>
          <p:cNvSpPr/>
          <p:nvPr/>
        </p:nvSpPr>
        <p:spPr>
          <a:xfrm>
            <a:off x="4679848" y="1451113"/>
            <a:ext cx="3364222" cy="88296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Ikke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tilgjengelig</a:t>
            </a:r>
            <a:r>
              <a:rPr lang="en-US" sz="1600" b="1" dirty="0">
                <a:solidFill>
                  <a:schemeClr val="bg2"/>
                </a:solidFill>
              </a:rPr>
              <a:t> via web </a:t>
            </a:r>
            <a:r>
              <a:rPr lang="en-US" sz="1600" b="1" dirty="0" err="1">
                <a:solidFill>
                  <a:schemeClr val="bg2"/>
                </a:solidFill>
              </a:rPr>
              <a:t>grensesnittet</a:t>
            </a:r>
            <a:r>
              <a:rPr lang="en-US" sz="1600" b="1" dirty="0">
                <a:solidFill>
                  <a:schemeClr val="bg2"/>
                </a:solidFill>
              </a:rPr>
              <a:t> med API </a:t>
            </a:r>
            <a:r>
              <a:rPr lang="en-US" sz="1600" b="1" dirty="0" err="1">
                <a:solidFill>
                  <a:schemeClr val="bg2"/>
                </a:solidFill>
              </a:rPr>
              <a:t>eller</a:t>
            </a:r>
            <a:r>
              <a:rPr lang="en-US" sz="1600" b="1" dirty="0">
                <a:solidFill>
                  <a:schemeClr val="bg2"/>
                </a:solidFill>
              </a:rPr>
              <a:t> playground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B3BEF3-BEA8-3C9D-A3C0-01EE41147C75}"/>
              </a:ext>
            </a:extLst>
          </p:cNvPr>
          <p:cNvSpPr txBox="1"/>
          <p:nvPr/>
        </p:nvSpPr>
        <p:spPr>
          <a:xfrm>
            <a:off x="1828799" y="1783405"/>
            <a:ext cx="363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800" b="1" dirty="0"/>
              <a:t>Temperature</a:t>
            </a:r>
            <a:endParaRPr lang="en-US" sz="2800" b="1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608326B2-5694-6AAD-49FA-DBBA1D7725E0}"/>
              </a:ext>
            </a:extLst>
          </p:cNvPr>
          <p:cNvSpPr/>
          <p:nvPr/>
        </p:nvSpPr>
        <p:spPr>
          <a:xfrm rot="5400000">
            <a:off x="2600527" y="1977962"/>
            <a:ext cx="927371" cy="2418944"/>
          </a:xfrm>
          <a:prstGeom prst="leftBrac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95859-43DF-5D2B-21F7-B6247302ADB9}"/>
              </a:ext>
            </a:extLst>
          </p:cNvPr>
          <p:cNvSpPr txBox="1"/>
          <p:nvPr/>
        </p:nvSpPr>
        <p:spPr>
          <a:xfrm>
            <a:off x="1854740" y="2321668"/>
            <a:ext cx="287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Min favoritt mat er.... 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9D83BC-8A5D-D1E4-7910-749B271E1A62}"/>
              </a:ext>
            </a:extLst>
          </p:cNvPr>
          <p:cNvSpPr txBox="1"/>
          <p:nvPr/>
        </p:nvSpPr>
        <p:spPr>
          <a:xfrm>
            <a:off x="1517515" y="3677055"/>
            <a:ext cx="97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58% 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B7411-44AD-9D88-A978-3D4DD344418A}"/>
              </a:ext>
            </a:extLst>
          </p:cNvPr>
          <p:cNvSpPr txBox="1"/>
          <p:nvPr/>
        </p:nvSpPr>
        <p:spPr>
          <a:xfrm>
            <a:off x="2720503" y="3680297"/>
            <a:ext cx="97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30% 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BE19EF-A7A4-C2BA-BFD7-E563EE0B9C30}"/>
              </a:ext>
            </a:extLst>
          </p:cNvPr>
          <p:cNvSpPr txBox="1"/>
          <p:nvPr/>
        </p:nvSpPr>
        <p:spPr>
          <a:xfrm>
            <a:off x="3891065" y="3690025"/>
            <a:ext cx="972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10% </a:t>
            </a:r>
            <a:endParaRPr lang="en-US" b="1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E6C3D27-A5A1-E810-BE2C-D50A62A3F19E}"/>
              </a:ext>
            </a:extLst>
          </p:cNvPr>
          <p:cNvSpPr/>
          <p:nvPr/>
        </p:nvSpPr>
        <p:spPr>
          <a:xfrm>
            <a:off x="1614792" y="4059676"/>
            <a:ext cx="440987" cy="518808"/>
          </a:xfrm>
          <a:prstGeom prst="down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FA09D6C-6A06-F5E2-CE77-54532E123BFE}"/>
              </a:ext>
            </a:extLst>
          </p:cNvPr>
          <p:cNvSpPr/>
          <p:nvPr/>
        </p:nvSpPr>
        <p:spPr>
          <a:xfrm>
            <a:off x="2863175" y="4056433"/>
            <a:ext cx="440987" cy="518808"/>
          </a:xfrm>
          <a:prstGeom prst="downArrow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BBEF3F56-5B36-6229-097F-8024C85F808A}"/>
              </a:ext>
            </a:extLst>
          </p:cNvPr>
          <p:cNvSpPr/>
          <p:nvPr/>
        </p:nvSpPr>
        <p:spPr>
          <a:xfrm>
            <a:off x="4046707" y="4046706"/>
            <a:ext cx="440987" cy="518808"/>
          </a:xfrm>
          <a:prstGeom prst="down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F11F01-B3B7-BCBA-8385-B854308ED389}"/>
              </a:ext>
            </a:extLst>
          </p:cNvPr>
          <p:cNvSpPr txBox="1"/>
          <p:nvPr/>
        </p:nvSpPr>
        <p:spPr>
          <a:xfrm>
            <a:off x="1394298" y="4539574"/>
            <a:ext cx="97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>
                <a:highlight>
                  <a:srgbClr val="FFFF00"/>
                </a:highlight>
              </a:rPr>
              <a:t>Pizza</a:t>
            </a:r>
            <a:endParaRPr lang="en-US" b="1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AD19C2-5D4D-69B1-B397-BEE39E44617C}"/>
              </a:ext>
            </a:extLst>
          </p:cNvPr>
          <p:cNvSpPr txBox="1"/>
          <p:nvPr/>
        </p:nvSpPr>
        <p:spPr>
          <a:xfrm>
            <a:off x="2675107" y="4542816"/>
            <a:ext cx="97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Sushi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C72739-ADEF-9471-9AEC-B6A5CD16F995}"/>
              </a:ext>
            </a:extLst>
          </p:cNvPr>
          <p:cNvSpPr txBox="1"/>
          <p:nvPr/>
        </p:nvSpPr>
        <p:spPr>
          <a:xfrm>
            <a:off x="3878094" y="4539574"/>
            <a:ext cx="97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Taco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34597F-E8FB-2163-6859-9EF926C827D9}"/>
              </a:ext>
            </a:extLst>
          </p:cNvPr>
          <p:cNvSpPr txBox="1"/>
          <p:nvPr/>
        </p:nvSpPr>
        <p:spPr>
          <a:xfrm>
            <a:off x="5084324" y="2600526"/>
            <a:ext cx="2691319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000" b="1" dirty="0">
                <a:solidFill>
                  <a:schemeClr val="bg2"/>
                </a:solidFill>
              </a:rPr>
              <a:t>Temperature = 0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110E06-5C13-77D4-5801-78E320F3FE8F}"/>
              </a:ext>
            </a:extLst>
          </p:cNvPr>
          <p:cNvSpPr txBox="1"/>
          <p:nvPr/>
        </p:nvSpPr>
        <p:spPr>
          <a:xfrm>
            <a:off x="5074598" y="3920246"/>
            <a:ext cx="2723744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000" b="1" dirty="0">
                <a:solidFill>
                  <a:schemeClr val="bg2"/>
                </a:solidFill>
              </a:rPr>
              <a:t>Temperature = 0.3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CA796C-6B3F-00FC-CF63-D69D606A9FA1}"/>
              </a:ext>
            </a:extLst>
          </p:cNvPr>
          <p:cNvSpPr txBox="1"/>
          <p:nvPr/>
        </p:nvSpPr>
        <p:spPr>
          <a:xfrm>
            <a:off x="5077840" y="5194570"/>
            <a:ext cx="2723744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000" b="1" dirty="0">
                <a:solidFill>
                  <a:schemeClr val="bg2"/>
                </a:solidFill>
              </a:rPr>
              <a:t>Temperature = 1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17CA2B-0E93-3526-BD46-7D9861DE82AD}"/>
              </a:ext>
            </a:extLst>
          </p:cNvPr>
          <p:cNvSpPr txBox="1"/>
          <p:nvPr/>
        </p:nvSpPr>
        <p:spPr>
          <a:xfrm>
            <a:off x="7830767" y="2396247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84AC70-84F5-30B4-B668-23DA99056827}"/>
              </a:ext>
            </a:extLst>
          </p:cNvPr>
          <p:cNvSpPr txBox="1"/>
          <p:nvPr/>
        </p:nvSpPr>
        <p:spPr>
          <a:xfrm>
            <a:off x="7840495" y="2658894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CC3A9E-2878-3201-456B-B66BC403E7EE}"/>
              </a:ext>
            </a:extLst>
          </p:cNvPr>
          <p:cNvSpPr txBox="1"/>
          <p:nvPr/>
        </p:nvSpPr>
        <p:spPr>
          <a:xfrm>
            <a:off x="7843738" y="2915055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8D11E6-143A-1266-4603-3F67AE17FDAF}"/>
              </a:ext>
            </a:extLst>
          </p:cNvPr>
          <p:cNvSpPr txBox="1"/>
          <p:nvPr/>
        </p:nvSpPr>
        <p:spPr>
          <a:xfrm>
            <a:off x="7840495" y="3800273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B76BB3-44D6-A1BE-3505-DC9F33DC5D6A}"/>
              </a:ext>
            </a:extLst>
          </p:cNvPr>
          <p:cNvSpPr txBox="1"/>
          <p:nvPr/>
        </p:nvSpPr>
        <p:spPr>
          <a:xfrm>
            <a:off x="7837252" y="4062919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sushi </a:t>
            </a:r>
            <a:endParaRPr 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FCDC2C-921A-E8CA-45D5-C2D0FDD7FC11}"/>
              </a:ext>
            </a:extLst>
          </p:cNvPr>
          <p:cNvSpPr txBox="1"/>
          <p:nvPr/>
        </p:nvSpPr>
        <p:spPr>
          <a:xfrm>
            <a:off x="7846980" y="4319080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64F1FC-6F43-6D1A-A1DE-7B1917BA3DCB}"/>
              </a:ext>
            </a:extLst>
          </p:cNvPr>
          <p:cNvSpPr txBox="1"/>
          <p:nvPr/>
        </p:nvSpPr>
        <p:spPr>
          <a:xfrm>
            <a:off x="7869678" y="4990290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taco </a:t>
            </a:r>
            <a:endParaRPr lang="en-US" sz="1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4165F8-D997-3D60-34BE-4CF7D8E47106}"/>
              </a:ext>
            </a:extLst>
          </p:cNvPr>
          <p:cNvSpPr txBox="1"/>
          <p:nvPr/>
        </p:nvSpPr>
        <p:spPr>
          <a:xfrm>
            <a:off x="7866435" y="5252936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sushi </a:t>
            </a:r>
            <a:endParaRPr lang="en-US" sz="14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C988D2-D7A5-4B88-59EA-2BEF457633F1}"/>
              </a:ext>
            </a:extLst>
          </p:cNvPr>
          <p:cNvSpPr txBox="1"/>
          <p:nvPr/>
        </p:nvSpPr>
        <p:spPr>
          <a:xfrm>
            <a:off x="7876163" y="5509097"/>
            <a:ext cx="3193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1400" b="1" dirty="0"/>
              <a:t>Min favoritt mat er </a:t>
            </a:r>
            <a:r>
              <a:rPr lang="nb-NO" sz="1400" b="1" dirty="0">
                <a:highlight>
                  <a:srgbClr val="FFFF00"/>
                </a:highlight>
              </a:rPr>
              <a:t>pizza</a:t>
            </a:r>
            <a:r>
              <a:rPr lang="nb-NO" sz="1400" b="1" dirty="0"/>
              <a:t> </a:t>
            </a:r>
            <a:endParaRPr lang="en-US" sz="1400" b="1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50C19D2-2ACA-E976-0A86-79BD73A491FC}"/>
              </a:ext>
            </a:extLst>
          </p:cNvPr>
          <p:cNvSpPr/>
          <p:nvPr/>
        </p:nvSpPr>
        <p:spPr>
          <a:xfrm>
            <a:off x="1595333" y="5121260"/>
            <a:ext cx="3060973" cy="111388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2"/>
                </a:solidFill>
              </a:rPr>
              <a:t>ChatGPT </a:t>
            </a:r>
            <a:r>
              <a:rPr lang="en-US" sz="1600" b="1" dirty="0" err="1">
                <a:solidFill>
                  <a:schemeClr val="bg2"/>
                </a:solidFill>
              </a:rPr>
              <a:t>har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en</a:t>
            </a:r>
            <a:r>
              <a:rPr lang="en-US" sz="1600" b="1" dirty="0">
                <a:solidFill>
                  <a:schemeClr val="bg2"/>
                </a:solidFill>
              </a:rPr>
              <a:t> standard instilling </a:t>
            </a:r>
            <a:r>
              <a:rPr lang="en-US" sz="1600" b="1" dirty="0" err="1">
                <a:solidFill>
                  <a:schemeClr val="bg2"/>
                </a:solidFill>
              </a:rPr>
              <a:t>på</a:t>
            </a:r>
            <a:r>
              <a:rPr lang="en-US" sz="1600" b="1" dirty="0">
                <a:solidFill>
                  <a:schemeClr val="bg2"/>
                </a:solidFill>
              </a:rPr>
              <a:t> 0.7 </a:t>
            </a:r>
            <a:r>
              <a:rPr lang="en-US" sz="1600" b="1" dirty="0" err="1">
                <a:solidFill>
                  <a:schemeClr val="bg2"/>
                </a:solidFill>
              </a:rPr>
              <a:t>på</a:t>
            </a:r>
            <a:r>
              <a:rPr lang="en-US" sz="1600" b="1" dirty="0">
                <a:solidFill>
                  <a:schemeClr val="bg2"/>
                </a:solidFill>
              </a:rPr>
              <a:t> Temperature. </a:t>
            </a:r>
            <a:r>
              <a:rPr lang="en-US" sz="1600" b="1" dirty="0" err="1">
                <a:solidFill>
                  <a:schemeClr val="bg2"/>
                </a:solidFill>
              </a:rPr>
              <a:t>Bør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være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lavere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på</a:t>
            </a:r>
            <a:r>
              <a:rPr lang="en-US" sz="1600" b="1" dirty="0">
                <a:solidFill>
                  <a:schemeClr val="bg2"/>
                </a:solidFill>
              </a:rPr>
              <a:t> QA bots</a:t>
            </a:r>
          </a:p>
        </p:txBody>
      </p:sp>
    </p:spTree>
    <p:extLst>
      <p:ext uri="{BB962C8B-B14F-4D97-AF65-F5344CB8AC3E}">
        <p14:creationId xmlns:p14="http://schemas.microsoft.com/office/powerpoint/2010/main" val="19605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CAE49C5-31FF-7AD1-761E-998300A71007}"/>
              </a:ext>
            </a:extLst>
          </p:cNvPr>
          <p:cNvSpPr/>
          <p:nvPr/>
        </p:nvSpPr>
        <p:spPr>
          <a:xfrm>
            <a:off x="6062870" y="1616764"/>
            <a:ext cx="5532782" cy="3717236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A147613-1296-4B14-D3F9-14103833B670}"/>
              </a:ext>
            </a:extLst>
          </p:cNvPr>
          <p:cNvSpPr/>
          <p:nvPr/>
        </p:nvSpPr>
        <p:spPr>
          <a:xfrm>
            <a:off x="377687" y="1636643"/>
            <a:ext cx="5499652" cy="2723322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ED8876-E65B-E2E9-7767-97682BFE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56" y="247936"/>
            <a:ext cx="11182351" cy="1261897"/>
          </a:xfrm>
        </p:spPr>
        <p:txBody>
          <a:bodyPr/>
          <a:lstStyle/>
          <a:p>
            <a:r>
              <a:rPr lang="nb-NO" dirty="0"/>
              <a:t>Few-shot (Chain of thought prompting)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FE41D8-D49A-BF0D-DBC3-19F2B4545A69}"/>
              </a:ext>
            </a:extLst>
          </p:cNvPr>
          <p:cNvSpPr txBox="1"/>
          <p:nvPr/>
        </p:nvSpPr>
        <p:spPr>
          <a:xfrm>
            <a:off x="473835" y="1833312"/>
            <a:ext cx="549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Spørsmål: </a:t>
            </a:r>
            <a:r>
              <a:rPr lang="nb-NO" dirty="0"/>
              <a:t>Kafeteriaen hadde 23 epler. Om de brukte 20 til å lage lunsj å deretter kjøpte 6 til, hvor mange epler ville de ha hatt da?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344EF-F7DE-1905-7AFB-6D753DA84688}"/>
              </a:ext>
            </a:extLst>
          </p:cNvPr>
          <p:cNvSpPr txBox="1"/>
          <p:nvPr/>
        </p:nvSpPr>
        <p:spPr>
          <a:xfrm>
            <a:off x="473835" y="2853729"/>
            <a:ext cx="54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Svar: </a:t>
            </a:r>
            <a:r>
              <a:rPr lang="nb-NO" dirty="0"/>
              <a:t>Svaret er 9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7B5109-A8B2-8E5F-411A-9F7AB25CA971}"/>
              </a:ext>
            </a:extLst>
          </p:cNvPr>
          <p:cNvSpPr txBox="1"/>
          <p:nvPr/>
        </p:nvSpPr>
        <p:spPr>
          <a:xfrm>
            <a:off x="460583" y="3377190"/>
            <a:ext cx="549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Spørsmål: </a:t>
            </a:r>
            <a:r>
              <a:rPr lang="nb-NO" dirty="0"/>
              <a:t>Roger har 5 fotballer. Han kjøper 2 bokser til med fotballer og det er 3 baller i hver boks. Hvor mange fotballer har han da ? 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0758C4-1BD0-2AB2-04C1-89ADC81B58A1}"/>
              </a:ext>
            </a:extLst>
          </p:cNvPr>
          <p:cNvSpPr txBox="1"/>
          <p:nvPr/>
        </p:nvSpPr>
        <p:spPr>
          <a:xfrm>
            <a:off x="427453" y="4483746"/>
            <a:ext cx="5499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Svar: </a:t>
            </a:r>
            <a:r>
              <a:rPr lang="nb-NO" dirty="0"/>
              <a:t>Svaret er 10</a:t>
            </a:r>
            <a:endParaRPr lang="en-US" dirty="0"/>
          </a:p>
        </p:txBody>
      </p: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C10BEEFD-2E22-78DA-5C49-7258F5DD8AF2}"/>
              </a:ext>
            </a:extLst>
          </p:cNvPr>
          <p:cNvSpPr/>
          <p:nvPr/>
        </p:nvSpPr>
        <p:spPr>
          <a:xfrm>
            <a:off x="2504661" y="4267200"/>
            <a:ext cx="649356" cy="775252"/>
          </a:xfrm>
          <a:prstGeom prst="mathMultiply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9423C-6E2B-92FF-0C2B-EE604B52A466}"/>
              </a:ext>
            </a:extLst>
          </p:cNvPr>
          <p:cNvSpPr txBox="1"/>
          <p:nvPr/>
        </p:nvSpPr>
        <p:spPr>
          <a:xfrm>
            <a:off x="6145765" y="1806808"/>
            <a:ext cx="549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Spørsmål: </a:t>
            </a:r>
            <a:r>
              <a:rPr lang="nb-NO" dirty="0"/>
              <a:t>Kafeteriaen hadde 23 epler. Om de brukte 20 til å lage lunsj å deretter kjøpte 6 til, hvor mange epler ville de ha hatt da?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C85F670-36DC-4329-258D-244552BED45C}"/>
              </a:ext>
            </a:extLst>
          </p:cNvPr>
          <p:cNvSpPr txBox="1"/>
          <p:nvPr/>
        </p:nvSpPr>
        <p:spPr>
          <a:xfrm>
            <a:off x="6145765" y="2827225"/>
            <a:ext cx="549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Svar: </a:t>
            </a:r>
            <a:r>
              <a:rPr lang="nb-NO" dirty="0"/>
              <a:t>Kafeteriaen hadde 23 epler. De brukte 20 til å lage lunsj. Så de hadde 23 – 20 = 3. De kjøpte 6 nye epler så de ville da ha 3 + 6 = 9. Svaret er 9 epler. 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E03CBC-C8A1-FD15-E54C-A611187CF1B0}"/>
              </a:ext>
            </a:extLst>
          </p:cNvPr>
          <p:cNvSpPr txBox="1"/>
          <p:nvPr/>
        </p:nvSpPr>
        <p:spPr>
          <a:xfrm>
            <a:off x="6106009" y="4265086"/>
            <a:ext cx="5499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Spørsmål: </a:t>
            </a:r>
            <a:r>
              <a:rPr lang="nb-NO" dirty="0"/>
              <a:t>Roger har 5 fotballer. Han kjøper 2 bokser til med fotballer og det er 3 baller i hver boks. Hvor mange fotballer har han da ? 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DD8FAC-CAAD-F4CC-9DB6-41696B01D667}"/>
              </a:ext>
            </a:extLst>
          </p:cNvPr>
          <p:cNvSpPr txBox="1"/>
          <p:nvPr/>
        </p:nvSpPr>
        <p:spPr>
          <a:xfrm>
            <a:off x="6159019" y="5345138"/>
            <a:ext cx="5499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/>
              <a:t>Svar: </a:t>
            </a:r>
            <a:r>
              <a:rPr lang="nb-NO" dirty="0"/>
              <a:t>Roger startet med 5 baller. 2 bokser med 3 baller i hver boks er 6. 5 + 6 = 11. Svaret er 11. </a:t>
            </a:r>
            <a:endParaRPr lang="en-US" dirty="0"/>
          </a:p>
        </p:txBody>
      </p:sp>
      <p:pic>
        <p:nvPicPr>
          <p:cNvPr id="2050" name="Picture 2" descr="Thumbs Up Circle - Openclipart">
            <a:extLst>
              <a:ext uri="{FF2B5EF4-FFF2-40B4-BE49-F238E27FC236}">
                <a16:creationId xmlns:a16="http://schemas.microsoft.com/office/drawing/2014/main" id="{17AAFDFA-29C1-BD7A-815A-3C2B52AC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9991" y="5347253"/>
            <a:ext cx="623883" cy="62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02A1731-9C1C-8CD0-0619-C3B821F039E7}"/>
              </a:ext>
            </a:extLst>
          </p:cNvPr>
          <p:cNvSpPr/>
          <p:nvPr/>
        </p:nvSpPr>
        <p:spPr>
          <a:xfrm>
            <a:off x="1582081" y="5155096"/>
            <a:ext cx="3060973" cy="84405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 err="1">
                <a:solidFill>
                  <a:schemeClr val="bg2"/>
                </a:solidFill>
              </a:rPr>
              <a:t>Ikke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så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veldig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nødvendig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på</a:t>
            </a:r>
            <a:r>
              <a:rPr lang="en-US" sz="1600" b="1" dirty="0">
                <a:solidFill>
                  <a:schemeClr val="bg2"/>
                </a:solidFill>
              </a:rPr>
              <a:t> GPT-4 men </a:t>
            </a:r>
            <a:r>
              <a:rPr lang="en-US" sz="1600" b="1" dirty="0" err="1">
                <a:solidFill>
                  <a:schemeClr val="bg2"/>
                </a:solidFill>
              </a:rPr>
              <a:t>andre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en-US" sz="1600" b="1" dirty="0" err="1">
                <a:solidFill>
                  <a:schemeClr val="bg2"/>
                </a:solidFill>
              </a:rPr>
              <a:t>LLMer</a:t>
            </a:r>
            <a:r>
              <a:rPr lang="en-US" sz="1600" b="1" dirty="0">
                <a:solidFill>
                  <a:schemeClr val="bg2"/>
                </a:solidFill>
              </a:rPr>
              <a:t> (LLaMA3)</a:t>
            </a:r>
          </a:p>
        </p:txBody>
      </p:sp>
    </p:spTree>
    <p:extLst>
      <p:ext uri="{BB962C8B-B14F-4D97-AF65-F5344CB8AC3E}">
        <p14:creationId xmlns:p14="http://schemas.microsoft.com/office/powerpoint/2010/main" val="1606409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ED8876-E65B-E2E9-7767-97682BFEC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56" y="247936"/>
            <a:ext cx="11182351" cy="1261897"/>
          </a:xfrm>
        </p:spPr>
        <p:txBody>
          <a:bodyPr/>
          <a:lstStyle/>
          <a:p>
            <a:r>
              <a:rPr lang="nb-NO" dirty="0"/>
              <a:t>LLMGuard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942442-A20E-F849-18CF-21276A93425C}"/>
              </a:ext>
            </a:extLst>
          </p:cNvPr>
          <p:cNvSpPr/>
          <p:nvPr/>
        </p:nvSpPr>
        <p:spPr>
          <a:xfrm>
            <a:off x="1342417" y="2696255"/>
            <a:ext cx="2661432" cy="88296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Generativ AI applikasjon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1CC635-E961-BFD2-0B03-01489F207C51}"/>
              </a:ext>
            </a:extLst>
          </p:cNvPr>
          <p:cNvSpPr/>
          <p:nvPr/>
        </p:nvSpPr>
        <p:spPr>
          <a:xfrm>
            <a:off x="4854103" y="1212716"/>
            <a:ext cx="2661432" cy="4072646"/>
          </a:xfrm>
          <a:prstGeom prst="roundRect">
            <a:avLst/>
          </a:prstGeom>
          <a:solidFill>
            <a:srgbClr val="00206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LLMGuard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3B4D2CC-8F5F-562E-8EBE-D5F56F13964E}"/>
              </a:ext>
            </a:extLst>
          </p:cNvPr>
          <p:cNvSpPr/>
          <p:nvPr/>
        </p:nvSpPr>
        <p:spPr>
          <a:xfrm>
            <a:off x="8294452" y="2709225"/>
            <a:ext cx="2661432" cy="88296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Språkmodell</a:t>
            </a:r>
            <a:endParaRPr lang="en-US" sz="2000" b="1" dirty="0">
              <a:solidFill>
                <a:schemeClr val="bg2"/>
              </a:solidFill>
            </a:endParaRPr>
          </a:p>
        </p:txBody>
      </p:sp>
      <p:pic>
        <p:nvPicPr>
          <p:cNvPr id="1026" name="Picture 2" descr="Index - LLM Guard">
            <a:extLst>
              <a:ext uri="{FF2B5EF4-FFF2-40B4-BE49-F238E27FC236}">
                <a16:creationId xmlns:a16="http://schemas.microsoft.com/office/drawing/2014/main" id="{EEA41113-DE06-51FE-8B59-FF2D34E6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213" y="2177375"/>
            <a:ext cx="1728180" cy="1728180"/>
          </a:xfrm>
          <a:prstGeom prst="rect">
            <a:avLst/>
          </a:prstGeom>
          <a:solidFill>
            <a:srgbClr val="002060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F20E9-E05A-D557-3790-E5D3F7256AED}"/>
              </a:ext>
            </a:extLst>
          </p:cNvPr>
          <p:cNvSpPr txBox="1"/>
          <p:nvPr/>
        </p:nvSpPr>
        <p:spPr>
          <a:xfrm>
            <a:off x="5220510" y="1491576"/>
            <a:ext cx="2172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>
                <a:solidFill>
                  <a:schemeClr val="bg2"/>
                </a:solidFill>
              </a:rPr>
              <a:t>Input Kontroller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2C86-FDCC-B941-0395-556360D43FF0}"/>
              </a:ext>
            </a:extLst>
          </p:cNvPr>
          <p:cNvSpPr txBox="1"/>
          <p:nvPr/>
        </p:nvSpPr>
        <p:spPr>
          <a:xfrm>
            <a:off x="5061624" y="4309354"/>
            <a:ext cx="23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b="1" dirty="0">
                <a:solidFill>
                  <a:schemeClr val="bg2"/>
                </a:solidFill>
              </a:rPr>
              <a:t>Output Controller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AF87F864-0DA8-68DF-5296-1855621B71BF}"/>
              </a:ext>
            </a:extLst>
          </p:cNvPr>
          <p:cNvSpPr/>
          <p:nvPr/>
        </p:nvSpPr>
        <p:spPr>
          <a:xfrm>
            <a:off x="2548646" y="1426725"/>
            <a:ext cx="2295728" cy="1277566"/>
          </a:xfrm>
          <a:prstGeom prst="bentArrow">
            <a:avLst>
              <a:gd name="adj1" fmla="val 25000"/>
              <a:gd name="adj2" fmla="val 25254"/>
              <a:gd name="adj3" fmla="val 25000"/>
              <a:gd name="adj4" fmla="val 4375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D4A8C39E-C55B-2711-82C9-FECF43E3B9E2}"/>
              </a:ext>
            </a:extLst>
          </p:cNvPr>
          <p:cNvSpPr/>
          <p:nvPr/>
        </p:nvSpPr>
        <p:spPr>
          <a:xfrm rot="10800000">
            <a:off x="7493539" y="3576537"/>
            <a:ext cx="2295728" cy="1277566"/>
          </a:xfrm>
          <a:prstGeom prst="bentArrow">
            <a:avLst>
              <a:gd name="adj1" fmla="val 25000"/>
              <a:gd name="adj2" fmla="val 25254"/>
              <a:gd name="adj3" fmla="val 25000"/>
              <a:gd name="adj4" fmla="val 4375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B819E80C-6169-DA20-4002-5CB5D70E7F66}"/>
              </a:ext>
            </a:extLst>
          </p:cNvPr>
          <p:cNvSpPr/>
          <p:nvPr/>
        </p:nvSpPr>
        <p:spPr>
          <a:xfrm rot="5400000">
            <a:off x="8151777" y="985740"/>
            <a:ext cx="1076527" cy="2386519"/>
          </a:xfrm>
          <a:prstGeom prst="bentArrow">
            <a:avLst>
              <a:gd name="adj1" fmla="val 25000"/>
              <a:gd name="adj2" fmla="val 25254"/>
              <a:gd name="adj3" fmla="val 25000"/>
              <a:gd name="adj4" fmla="val 4375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C2FC5C2D-54AC-6D24-9177-4E1575225C98}"/>
              </a:ext>
            </a:extLst>
          </p:cNvPr>
          <p:cNvSpPr/>
          <p:nvPr/>
        </p:nvSpPr>
        <p:spPr>
          <a:xfrm rot="16200000">
            <a:off x="3064212" y="2895603"/>
            <a:ext cx="1154349" cy="2496766"/>
          </a:xfrm>
          <a:prstGeom prst="bentArrow">
            <a:avLst>
              <a:gd name="adj1" fmla="val 25000"/>
              <a:gd name="adj2" fmla="val 25254"/>
              <a:gd name="adj3" fmla="val 25000"/>
              <a:gd name="adj4" fmla="val 43750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DEAD57-227C-4CE6-6E1C-A48A51A33F9A}"/>
              </a:ext>
            </a:extLst>
          </p:cNvPr>
          <p:cNvSpPr/>
          <p:nvPr/>
        </p:nvSpPr>
        <p:spPr>
          <a:xfrm>
            <a:off x="379379" y="5466944"/>
            <a:ext cx="2661432" cy="7354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Moderering av innhold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F84B75F-7C28-3F83-FEC5-0FC8CA6B8FB6}"/>
              </a:ext>
            </a:extLst>
          </p:cNvPr>
          <p:cNvSpPr/>
          <p:nvPr/>
        </p:nvSpPr>
        <p:spPr>
          <a:xfrm>
            <a:off x="3268495" y="5463702"/>
            <a:ext cx="2661432" cy="7354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Sjekking av fakta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CCBCEB-83FC-8A2B-D9AB-22610FEAA1AC}"/>
              </a:ext>
            </a:extLst>
          </p:cNvPr>
          <p:cNvSpPr/>
          <p:nvPr/>
        </p:nvSpPr>
        <p:spPr>
          <a:xfrm>
            <a:off x="6196521" y="5466945"/>
            <a:ext cx="2661432" cy="7354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Fjerning av personopplysninger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9046B0-C3A9-FCE2-E5B1-1A5C1E8DA3A9}"/>
              </a:ext>
            </a:extLst>
          </p:cNvPr>
          <p:cNvSpPr txBox="1"/>
          <p:nvPr/>
        </p:nvSpPr>
        <p:spPr>
          <a:xfrm>
            <a:off x="2688077" y="6264772"/>
            <a:ext cx="7191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How do you secure an </a:t>
            </a:r>
            <a:r>
              <a:rPr lang="en-US" dirty="0" err="1">
                <a:hlinkClick r:id="rId3"/>
              </a:rPr>
              <a:t>GenAI</a:t>
            </a:r>
            <a:r>
              <a:rPr lang="en-US" dirty="0">
                <a:hlinkClick r:id="rId3"/>
              </a:rPr>
              <a:t> application or service? - msandbu.org</a:t>
            </a:r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FFC655E-9D2C-4A64-4261-2B931BD0EB70}"/>
              </a:ext>
            </a:extLst>
          </p:cNvPr>
          <p:cNvSpPr/>
          <p:nvPr/>
        </p:nvSpPr>
        <p:spPr>
          <a:xfrm>
            <a:off x="9007815" y="5463702"/>
            <a:ext cx="2661432" cy="7354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Sjekk om URL er korrekt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4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241357"/>
            <a:ext cx="11182180" cy="858431"/>
          </a:xfrm>
        </p:spPr>
        <p:txBody>
          <a:bodyPr>
            <a:normAutofit/>
          </a:bodyPr>
          <a:lstStyle/>
          <a:p>
            <a:r>
              <a:rPr lang="nb-NO" sz="3733" dirty="0"/>
              <a:t>Bruk av egne data for å redusere feilaktig info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4484141" y="4021854"/>
            <a:ext cx="2112303" cy="57414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 dirty="0">
                <a:solidFill>
                  <a:schemeClr val="bg2"/>
                </a:solidFill>
              </a:rPr>
              <a:t>Prompts</a:t>
            </a:r>
            <a:endParaRPr lang="en-US" sz="2667" b="1" dirty="0">
              <a:solidFill>
                <a:schemeClr val="bg2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4707461" y="3031306"/>
            <a:ext cx="605471" cy="93138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5738803" y="3056357"/>
            <a:ext cx="605471" cy="93114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4420484" y="1581700"/>
            <a:ext cx="2282721" cy="145806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667" b="1" dirty="0">
                <a:solidFill>
                  <a:schemeClr val="bg2"/>
                </a:solidFill>
              </a:rPr>
              <a:t>LLM-er mot våre egne data</a:t>
            </a:r>
            <a:endParaRPr lang="en-US" sz="2667" b="1" dirty="0">
              <a:solidFill>
                <a:schemeClr val="bg2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585550-7B80-C7CD-151D-5E9396C99E1F}"/>
              </a:ext>
            </a:extLst>
          </p:cNvPr>
          <p:cNvSpPr/>
          <p:nvPr/>
        </p:nvSpPr>
        <p:spPr>
          <a:xfrm>
            <a:off x="564287" y="1579468"/>
            <a:ext cx="3538401" cy="1633631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2400" b="1" dirty="0">
                <a:solidFill>
                  <a:schemeClr val="bg2"/>
                </a:solidFill>
              </a:rPr>
              <a:t>3 Ulike tilnærminger</a:t>
            </a:r>
          </a:p>
          <a:p>
            <a:r>
              <a:rPr lang="nb-NO" sz="2400" dirty="0">
                <a:solidFill>
                  <a:schemeClr val="bg2"/>
                </a:solidFill>
              </a:rPr>
              <a:t>1: Prompts</a:t>
            </a:r>
          </a:p>
          <a:p>
            <a:r>
              <a:rPr lang="nb-NO" sz="2400" dirty="0">
                <a:solidFill>
                  <a:schemeClr val="bg2"/>
                </a:solidFill>
              </a:rPr>
              <a:t>2: Fine-tuning</a:t>
            </a:r>
          </a:p>
          <a:p>
            <a:r>
              <a:rPr lang="nb-NO" sz="2400" dirty="0">
                <a:solidFill>
                  <a:schemeClr val="bg2"/>
                </a:solidFill>
              </a:rPr>
              <a:t>3: Grounding (RAG</a:t>
            </a:r>
            <a:r>
              <a:rPr lang="nb-NO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5D1C30-5E38-7B64-13C7-65EA2B710BD6}"/>
              </a:ext>
            </a:extLst>
          </p:cNvPr>
          <p:cNvSpPr/>
          <p:nvPr/>
        </p:nvSpPr>
        <p:spPr>
          <a:xfrm>
            <a:off x="7302523" y="4258063"/>
            <a:ext cx="3497477" cy="174788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 u="sng" dirty="0">
                <a:solidFill>
                  <a:schemeClr val="bg2"/>
                </a:solidFill>
              </a:rPr>
              <a:t>Grounding (RAG)</a:t>
            </a:r>
          </a:p>
          <a:p>
            <a:pPr algn="ctr"/>
            <a:r>
              <a:rPr lang="en-US" sz="2000" dirty="0" err="1">
                <a:solidFill>
                  <a:schemeClr val="bg2"/>
                </a:solidFill>
              </a:rPr>
              <a:t>Gjør</a:t>
            </a:r>
            <a:r>
              <a:rPr lang="en-US" sz="2000" dirty="0">
                <a:solidFill>
                  <a:schemeClr val="bg2"/>
                </a:solidFill>
              </a:rPr>
              <a:t> data </a:t>
            </a:r>
            <a:r>
              <a:rPr lang="en-US" sz="2000" dirty="0" err="1">
                <a:solidFill>
                  <a:schemeClr val="bg2"/>
                </a:solidFill>
              </a:rPr>
              <a:t>tilgjengelig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utenfor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språkmodellen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Bruke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søk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til</a:t>
            </a:r>
            <a:r>
              <a:rPr lang="en-US" sz="2000" dirty="0">
                <a:solidFill>
                  <a:schemeClr val="bg2"/>
                </a:solidFill>
              </a:rPr>
              <a:t> å </a:t>
            </a:r>
            <a:r>
              <a:rPr lang="en-US" sz="2000" dirty="0" err="1">
                <a:solidFill>
                  <a:schemeClr val="bg2"/>
                </a:solidFill>
              </a:rPr>
              <a:t>hente</a:t>
            </a:r>
            <a:r>
              <a:rPr lang="en-US" sz="2000" dirty="0">
                <a:solidFill>
                  <a:schemeClr val="bg2"/>
                </a:solidFill>
              </a:rPr>
              <a:t> data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92877A-3C6D-63B6-CA7E-606A101DF2B6}"/>
              </a:ext>
            </a:extLst>
          </p:cNvPr>
          <p:cNvSpPr/>
          <p:nvPr/>
        </p:nvSpPr>
        <p:spPr>
          <a:xfrm>
            <a:off x="7283523" y="2851791"/>
            <a:ext cx="3516477" cy="1246787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 u="sng" dirty="0">
                <a:solidFill>
                  <a:schemeClr val="bg2"/>
                </a:solidFill>
              </a:rPr>
              <a:t>Fine-tuning</a:t>
            </a:r>
          </a:p>
          <a:p>
            <a:pPr algn="ctr"/>
            <a:r>
              <a:rPr lang="en-US" sz="2000" dirty="0" err="1">
                <a:solidFill>
                  <a:schemeClr val="bg2"/>
                </a:solidFill>
              </a:rPr>
              <a:t>Lær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opp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språkmodellen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på</a:t>
            </a:r>
            <a:r>
              <a:rPr lang="en-US" sz="2000" dirty="0">
                <a:solidFill>
                  <a:schemeClr val="bg2"/>
                </a:solidFill>
              </a:rPr>
              <a:t> dine </a:t>
            </a:r>
            <a:r>
              <a:rPr lang="en-US" sz="2000" dirty="0" err="1">
                <a:solidFill>
                  <a:schemeClr val="bg2"/>
                </a:solidFill>
              </a:rPr>
              <a:t>egne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datakilder</a:t>
            </a:r>
            <a:r>
              <a:rPr lang="en-US" sz="20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53BAFD-ECD0-FAEF-029F-453E190A6CB3}"/>
              </a:ext>
            </a:extLst>
          </p:cNvPr>
          <p:cNvSpPr/>
          <p:nvPr/>
        </p:nvSpPr>
        <p:spPr>
          <a:xfrm>
            <a:off x="7257051" y="1442177"/>
            <a:ext cx="3542949" cy="1216732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40" b="1" u="sng" dirty="0">
                <a:solidFill>
                  <a:schemeClr val="bg2"/>
                </a:solidFill>
              </a:rPr>
              <a:t>Prompt </a:t>
            </a:r>
            <a:br>
              <a:rPr lang="en-US" sz="2540" b="1" u="sng" dirty="0">
                <a:solidFill>
                  <a:schemeClr val="bg2"/>
                </a:solidFill>
              </a:rPr>
            </a:br>
            <a:r>
              <a:rPr lang="nb-NO" sz="2000" dirty="0">
                <a:solidFill>
                  <a:schemeClr val="bg2"/>
                </a:solidFill>
              </a:rPr>
              <a:t>Informasjon direkte inn i en ledetekst</a:t>
            </a:r>
            <a:endParaRPr lang="en-US" sz="2000" dirty="0">
              <a:solidFill>
                <a:schemeClr val="bg2"/>
              </a:solidFill>
            </a:endParaRPr>
          </a:p>
        </p:txBody>
      </p: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E7733F17-61D0-711C-A0D2-AC23A5546F20}"/>
              </a:ext>
            </a:extLst>
          </p:cNvPr>
          <p:cNvGrpSpPr>
            <a:grpSpLocks noChangeAspect="1"/>
          </p:cNvGrpSpPr>
          <p:nvPr/>
        </p:nvGrpSpPr>
        <p:grpSpPr>
          <a:xfrm>
            <a:off x="5088721" y="4587273"/>
            <a:ext cx="855941" cy="1287055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7F206E6A-CAC3-4BFA-1600-55C9CFFE4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37B4D77D-2631-43B0-A611-6FBD5F207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5533841A-09C8-F409-EBD0-93ADB3F2A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E4956AC6-BF08-8E29-581B-011C2E35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7F844E57-892B-10CA-4BAB-38C0D2D0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64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A82B6A-EF31-E192-D6BA-E6D1FD06AA37}"/>
              </a:ext>
            </a:extLst>
          </p:cNvPr>
          <p:cNvSpPr/>
          <p:nvPr/>
        </p:nvSpPr>
        <p:spPr>
          <a:xfrm>
            <a:off x="3537591" y="3543158"/>
            <a:ext cx="3272324" cy="1902153"/>
          </a:xfrm>
          <a:prstGeom prst="rect">
            <a:avLst/>
          </a:prstGeom>
          <a:solidFill>
            <a:schemeClr val="bg2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>
                    <a:lumMod val="25000"/>
                  </a:schemeClr>
                </a:solidFill>
              </a:rPr>
              <a:t>Datakilder ofte i form av Q&amp;A</a:t>
            </a:r>
            <a:br>
              <a:rPr lang="nb-NO" sz="1600" b="1" dirty="0">
                <a:solidFill>
                  <a:schemeClr val="bg2">
                    <a:lumMod val="25000"/>
                  </a:schemeClr>
                </a:solidFill>
              </a:rPr>
            </a:br>
            <a:br>
              <a:rPr lang="nb-NO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Q:Påstand X hva betyr det?</a:t>
            </a:r>
            <a:br>
              <a:rPr lang="nb-NO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A: Det betyr Y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14" y="228387"/>
            <a:ext cx="11182180" cy="858431"/>
          </a:xfrm>
        </p:spPr>
        <p:txBody>
          <a:bodyPr>
            <a:normAutofit/>
          </a:bodyPr>
          <a:lstStyle/>
          <a:p>
            <a:r>
              <a:rPr lang="nb-NO" sz="4267">
                <a:latin typeface="+mn-lt"/>
              </a:rPr>
              <a:t>Fine-tuning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7368270" y="2845310"/>
            <a:ext cx="2376521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Prompt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936706" y="1424518"/>
            <a:ext cx="2112303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LLM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7550574" y="1994717"/>
            <a:ext cx="605471" cy="843504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8581915" y="2019527"/>
            <a:ext cx="605471" cy="843504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5400000">
            <a:off x="3284921" y="1174442"/>
            <a:ext cx="605471" cy="1079753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8318B78-355A-E2CC-EDDB-3F8F2C6787DE}"/>
              </a:ext>
            </a:extLst>
          </p:cNvPr>
          <p:cNvSpPr/>
          <p:nvPr/>
        </p:nvSpPr>
        <p:spPr>
          <a:xfrm>
            <a:off x="4117602" y="1402361"/>
            <a:ext cx="2112303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Fine-Tuning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CC13564F-9FBE-7226-3D8B-99344A28FFC5}"/>
              </a:ext>
            </a:extLst>
          </p:cNvPr>
          <p:cNvSpPr/>
          <p:nvPr/>
        </p:nvSpPr>
        <p:spPr>
          <a:xfrm>
            <a:off x="4845515" y="1982019"/>
            <a:ext cx="605471" cy="792943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6C6FE6B-06DD-5A51-49CA-887118E7509A}"/>
              </a:ext>
            </a:extLst>
          </p:cNvPr>
          <p:cNvSpPr/>
          <p:nvPr/>
        </p:nvSpPr>
        <p:spPr>
          <a:xfrm>
            <a:off x="7355569" y="1435631"/>
            <a:ext cx="2420040" cy="574148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Fine-tuned language model</a:t>
            </a:r>
            <a:endParaRPr lang="en-US" b="1">
              <a:solidFill>
                <a:schemeClr val="bg2"/>
              </a:solidFill>
            </a:endParaRPr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75DC9C22-B3D2-693C-E37B-FE5E1A953F14}"/>
              </a:ext>
            </a:extLst>
          </p:cNvPr>
          <p:cNvSpPr/>
          <p:nvPr/>
        </p:nvSpPr>
        <p:spPr>
          <a:xfrm rot="5400000">
            <a:off x="6491621" y="1129992"/>
            <a:ext cx="605471" cy="1117853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21A037C-6DCF-4085-83AC-C2E8852152E2}"/>
              </a:ext>
            </a:extLst>
          </p:cNvPr>
          <p:cNvSpPr/>
          <p:nvPr/>
        </p:nvSpPr>
        <p:spPr>
          <a:xfrm>
            <a:off x="800102" y="2351603"/>
            <a:ext cx="2261608" cy="140326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00" b="1" dirty="0">
                <a:solidFill>
                  <a:schemeClr val="bg2"/>
                </a:solidFill>
              </a:rPr>
              <a:t>Krever GPU for modeller som skal kjøre lokalt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D0F25027-8C2F-AB81-705B-B3821087A4C5}"/>
              </a:ext>
            </a:extLst>
          </p:cNvPr>
          <p:cNvSpPr/>
          <p:nvPr/>
        </p:nvSpPr>
        <p:spPr>
          <a:xfrm>
            <a:off x="4257702" y="2606055"/>
            <a:ext cx="1759527" cy="1037061"/>
          </a:xfrm>
          <a:prstGeom prst="flowChartMagneticDisk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16" b="1">
                <a:solidFill>
                  <a:schemeClr val="bg2"/>
                </a:solidFill>
              </a:rPr>
              <a:t>Datasett</a:t>
            </a:r>
            <a:endParaRPr lang="en-US" sz="2116" b="1">
              <a:solidFill>
                <a:schemeClr val="bg2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7A1A75C-E86E-5503-7B70-0F557A565639}"/>
              </a:ext>
            </a:extLst>
          </p:cNvPr>
          <p:cNvSpPr/>
          <p:nvPr/>
        </p:nvSpPr>
        <p:spPr>
          <a:xfrm>
            <a:off x="800101" y="3957143"/>
            <a:ext cx="2286822" cy="154708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100" b="1" dirty="0">
                <a:solidFill>
                  <a:schemeClr val="bg2"/>
                </a:solidFill>
              </a:rPr>
              <a:t>Krever datasett i et riktig definert format</a:t>
            </a:r>
          </a:p>
        </p:txBody>
      </p:sp>
      <p:grpSp>
        <p:nvGrpSpPr>
          <p:cNvPr id="2" name="Group 1245">
            <a:extLst>
              <a:ext uri="{FF2B5EF4-FFF2-40B4-BE49-F238E27FC236}">
                <a16:creationId xmlns:a16="http://schemas.microsoft.com/office/drawing/2014/main" id="{94653B45-A71F-2EEC-387F-8ABD7B30652F}"/>
              </a:ext>
            </a:extLst>
          </p:cNvPr>
          <p:cNvGrpSpPr>
            <a:grpSpLocks noChangeAspect="1"/>
          </p:cNvGrpSpPr>
          <p:nvPr/>
        </p:nvGrpSpPr>
        <p:grpSpPr>
          <a:xfrm>
            <a:off x="8083548" y="3434618"/>
            <a:ext cx="869763" cy="1307837"/>
            <a:chOff x="2559051" y="11390313"/>
            <a:chExt cx="431801" cy="649288"/>
          </a:xfrm>
        </p:grpSpPr>
        <p:sp>
          <p:nvSpPr>
            <p:cNvPr id="4" name="Freeform 663">
              <a:extLst>
                <a:ext uri="{FF2B5EF4-FFF2-40B4-BE49-F238E27FC236}">
                  <a16:creationId xmlns:a16="http://schemas.microsoft.com/office/drawing/2014/main" id="{B6FC5DD7-AE31-2024-3744-F77031EFEA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" name="Freeform 664">
              <a:extLst>
                <a:ext uri="{FF2B5EF4-FFF2-40B4-BE49-F238E27FC236}">
                  <a16:creationId xmlns:a16="http://schemas.microsoft.com/office/drawing/2014/main" id="{D23F052C-39F0-D646-EF43-B7D9BDD8F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5">
              <a:extLst>
                <a:ext uri="{FF2B5EF4-FFF2-40B4-BE49-F238E27FC236}">
                  <a16:creationId xmlns:a16="http://schemas.microsoft.com/office/drawing/2014/main" id="{44120916-FB3E-C02C-4383-77CCD1C91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6">
              <a:extLst>
                <a:ext uri="{FF2B5EF4-FFF2-40B4-BE49-F238E27FC236}">
                  <a16:creationId xmlns:a16="http://schemas.microsoft.com/office/drawing/2014/main" id="{2B44460E-FAA7-4EC8-7A2B-EF80E568C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7">
              <a:extLst>
                <a:ext uri="{FF2B5EF4-FFF2-40B4-BE49-F238E27FC236}">
                  <a16:creationId xmlns:a16="http://schemas.microsoft.com/office/drawing/2014/main" id="{9B065170-B396-AF45-54DF-9609F7281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62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414" y="597171"/>
            <a:ext cx="11182180" cy="858431"/>
          </a:xfrm>
        </p:spPr>
        <p:txBody>
          <a:bodyPr>
            <a:normAutofit/>
          </a:bodyPr>
          <a:lstStyle/>
          <a:p>
            <a:r>
              <a:rPr lang="nb-NO" sz="3733" dirty="0"/>
              <a:t>RAG - (Retrieval Augmented Generation) 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10177477" y="2498643"/>
            <a:ext cx="1680628" cy="1364057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116" b="1" err="1">
                <a:solidFill>
                  <a:schemeClr val="bg1"/>
                </a:solidFill>
              </a:rPr>
              <a:t>Vector</a:t>
            </a:r>
            <a:r>
              <a:rPr lang="nb-NO" sz="2116" b="1">
                <a:solidFill>
                  <a:schemeClr val="bg1"/>
                </a:solidFill>
              </a:rPr>
              <a:t> Database</a:t>
            </a:r>
            <a:endParaRPr lang="en-US" sz="2116" b="1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5866992" y="2959942"/>
            <a:ext cx="2319415" cy="881700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2"/>
                </a:solidFill>
              </a:rPr>
              <a:t>Konverter innhold til vektorer</a:t>
            </a:r>
            <a:endParaRPr lang="en-US" sz="2000" b="1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1639865" y="4046254"/>
            <a:ext cx="1888483" cy="86728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Når var bursdagen til Frederik Chopin?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5852976" y="4388712"/>
            <a:ext cx="2304567" cy="521672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Data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6727811" y="3862585"/>
            <a:ext cx="605471" cy="505184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8893701" y="2260295"/>
            <a:ext cx="605471" cy="2001901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5870041" y="1745055"/>
            <a:ext cx="2346632" cy="1058945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2"/>
                </a:solidFill>
              </a:rPr>
              <a:t>Vektorsøk / Hybridsøk</a:t>
            </a:r>
            <a:endParaRPr lang="en-US" sz="2400" b="1">
              <a:solidFill>
                <a:schemeClr val="bg2"/>
              </a:solidFill>
            </a:endParaRP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8823941" y="1563081"/>
            <a:ext cx="605471" cy="1997116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8270355" y="3493590"/>
            <a:ext cx="2169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Embedding</a:t>
            </a:r>
            <a:br>
              <a:rPr lang="nb-NO" sz="2400" b="1" dirty="0"/>
            </a:br>
            <a:endParaRPr lang="en-US" sz="2400" b="1" dirty="0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6200000">
            <a:off x="4860030" y="1641823"/>
            <a:ext cx="605471" cy="1371722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2315975" y="2034923"/>
            <a:ext cx="2112303" cy="57414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>
                <a:solidFill>
                  <a:schemeClr val="bg2"/>
                </a:solidFill>
              </a:rPr>
              <a:t>LLM</a:t>
            </a:r>
            <a:endParaRPr lang="en-US" sz="2540" b="1">
              <a:solidFill>
                <a:schemeClr val="bg2"/>
              </a:solidFill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2459291" y="3268176"/>
            <a:ext cx="605471" cy="770991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3490633" y="3268177"/>
            <a:ext cx="605471" cy="795800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2509114" y="2787258"/>
            <a:ext cx="1909436" cy="454099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540" b="1" dirty="0">
                <a:solidFill>
                  <a:schemeClr val="bg2"/>
                </a:solidFill>
              </a:rPr>
              <a:t>Søk</a:t>
            </a:r>
            <a:endParaRPr lang="en-US" sz="2540" b="1" dirty="0">
              <a:solidFill>
                <a:schemeClr val="bg2"/>
              </a:solidFill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636472">
            <a:off x="4918407" y="2098039"/>
            <a:ext cx="605471" cy="1303537"/>
          </a:xfrm>
          <a:prstGeom prst="upArrow">
            <a:avLst>
              <a:gd name="adj1" fmla="val 30014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F2BF0C7-203C-4023-0776-3B4766DAD29B}"/>
              </a:ext>
            </a:extLst>
          </p:cNvPr>
          <p:cNvSpPr/>
          <p:nvPr/>
        </p:nvSpPr>
        <p:spPr>
          <a:xfrm>
            <a:off x="3618085" y="4050944"/>
            <a:ext cx="1931952" cy="867288"/>
          </a:xfrm>
          <a:prstGeom prst="roundRect">
            <a:avLst/>
          </a:prstGeom>
          <a:solidFill>
            <a:srgbClr val="C0000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/>
                </a:solidFill>
              </a:rPr>
              <a:t>Bursdagen hans var  1 Mars (Født 1810)</a:t>
            </a:r>
            <a:endParaRPr lang="en-US" sz="1600" b="1" dirty="0">
              <a:solidFill>
                <a:schemeClr val="bg2"/>
              </a:solidFill>
            </a:endParaRPr>
          </a:p>
        </p:txBody>
      </p:sp>
      <p:grpSp>
        <p:nvGrpSpPr>
          <p:cNvPr id="12" name="Group 1245">
            <a:extLst>
              <a:ext uri="{FF2B5EF4-FFF2-40B4-BE49-F238E27FC236}">
                <a16:creationId xmlns:a16="http://schemas.microsoft.com/office/drawing/2014/main" id="{49AFB7D7-7914-D991-8F82-349BFCCE9DD0}"/>
              </a:ext>
            </a:extLst>
          </p:cNvPr>
          <p:cNvGrpSpPr>
            <a:grpSpLocks noChangeAspect="1"/>
          </p:cNvGrpSpPr>
          <p:nvPr/>
        </p:nvGrpSpPr>
        <p:grpSpPr>
          <a:xfrm>
            <a:off x="3032693" y="4952924"/>
            <a:ext cx="869763" cy="1307837"/>
            <a:chOff x="2559051" y="11390313"/>
            <a:chExt cx="431801" cy="649288"/>
          </a:xfrm>
        </p:grpSpPr>
        <p:sp>
          <p:nvSpPr>
            <p:cNvPr id="13" name="Freeform 663">
              <a:extLst>
                <a:ext uri="{FF2B5EF4-FFF2-40B4-BE49-F238E27FC236}">
                  <a16:creationId xmlns:a16="http://schemas.microsoft.com/office/drawing/2014/main" id="{815ACA4C-A0CE-A13D-8FC2-44DEF4225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Freeform 664">
              <a:extLst>
                <a:ext uri="{FF2B5EF4-FFF2-40B4-BE49-F238E27FC236}">
                  <a16:creationId xmlns:a16="http://schemas.microsoft.com/office/drawing/2014/main" id="{D03D80C2-071B-44AF-0E9B-E486E4D27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Freeform 665">
              <a:extLst>
                <a:ext uri="{FF2B5EF4-FFF2-40B4-BE49-F238E27FC236}">
                  <a16:creationId xmlns:a16="http://schemas.microsoft.com/office/drawing/2014/main" id="{12EA645F-7530-D24A-1FF0-F4682152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Freeform 666">
              <a:extLst>
                <a:ext uri="{FF2B5EF4-FFF2-40B4-BE49-F238E27FC236}">
                  <a16:creationId xmlns:a16="http://schemas.microsoft.com/office/drawing/2014/main" id="{E48345B3-EBBB-13E6-4686-157A4A23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Freeform 667">
              <a:extLst>
                <a:ext uri="{FF2B5EF4-FFF2-40B4-BE49-F238E27FC236}">
                  <a16:creationId xmlns:a16="http://schemas.microsoft.com/office/drawing/2014/main" id="{8DD66D68-8627-C58F-315B-C9635CB3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87EA6F-9A05-EB68-C4E3-AA942A7CCA97}"/>
              </a:ext>
            </a:extLst>
          </p:cNvPr>
          <p:cNvSpPr/>
          <p:nvPr/>
        </p:nvSpPr>
        <p:spPr>
          <a:xfrm>
            <a:off x="299924" y="2757831"/>
            <a:ext cx="1654598" cy="486444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Function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43A5BE-FC81-D4AD-CDC1-4B2B71F28060}"/>
              </a:ext>
            </a:extLst>
          </p:cNvPr>
          <p:cNvSpPr/>
          <p:nvPr/>
        </p:nvSpPr>
        <p:spPr>
          <a:xfrm>
            <a:off x="298704" y="1842212"/>
            <a:ext cx="1654598" cy="571804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Internett søk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BD749F74-1AF0-6511-734A-3CBDB6BC7DFD}"/>
              </a:ext>
            </a:extLst>
          </p:cNvPr>
          <p:cNvSpPr/>
          <p:nvPr/>
        </p:nvSpPr>
        <p:spPr>
          <a:xfrm rot="16200000">
            <a:off x="1902797" y="2705133"/>
            <a:ext cx="605471" cy="607162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29E14C37-D4B2-8DAF-50CA-3F578FD5144E}"/>
              </a:ext>
            </a:extLst>
          </p:cNvPr>
          <p:cNvSpPr/>
          <p:nvPr/>
        </p:nvSpPr>
        <p:spPr>
          <a:xfrm>
            <a:off x="833558" y="2392069"/>
            <a:ext cx="605471" cy="465463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65F937-CEBE-1FB0-E15C-6DE551D967B6}"/>
              </a:ext>
            </a:extLst>
          </p:cNvPr>
          <p:cNvSpPr txBox="1"/>
          <p:nvPr/>
        </p:nvSpPr>
        <p:spPr>
          <a:xfrm>
            <a:off x="4821678" y="5376313"/>
            <a:ext cx="7191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Hvilken embedding </a:t>
            </a:r>
            <a:r>
              <a:rPr lang="en-US" b="1" dirty="0" err="1"/>
              <a:t>modell</a:t>
            </a:r>
            <a:r>
              <a:rPr lang="en-US" b="1" dirty="0"/>
              <a:t> scorer </a:t>
            </a:r>
            <a:r>
              <a:rPr lang="en-US" b="1" dirty="0" err="1"/>
              <a:t>høyest</a:t>
            </a:r>
            <a:br>
              <a:rPr lang="en-US" dirty="0">
                <a:hlinkClick r:id="rId2"/>
              </a:rPr>
            </a:br>
            <a:r>
              <a:rPr lang="en-US" dirty="0">
                <a:hlinkClick r:id="rId2"/>
              </a:rPr>
              <a:t>MTEB Leaderboard - a Hugging Face Space by </a:t>
            </a:r>
            <a:r>
              <a:rPr lang="en-US" dirty="0" err="1">
                <a:hlinkClick r:id="rId2"/>
              </a:rPr>
              <a:t>mteb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10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795ADC-0AFC-AD36-E90E-054D44F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OpenAI Assistant med file-search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5509844-FA40-CAD7-6D31-14B5E112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391" y="1693822"/>
            <a:ext cx="4063238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E95D3"/>
                </a:solidFill>
                <a:effectLst/>
                <a:latin typeface="var(--monospace)"/>
              </a:rPr>
              <a:t>from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openai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2E95D3"/>
                </a:solidFill>
                <a:effectLst/>
                <a:latin typeface="var(--monospace)"/>
              </a:rPr>
              <a:t>import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 OpenAI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client = OpenAI()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var(-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assistant =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client.beta.assistants.create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name=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Financial Analyst Assistant"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instructions=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You are an expert financial analyst. Use you knowledge base to answer questions about audited financial statements."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model=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gpt-4-turbo"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tools=[{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type"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file_search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A67D"/>
                </a:solidFill>
                <a:effectLst/>
                <a:latin typeface="var(--monospace)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}],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monospace)"/>
              </a:rPr>
              <a:t>)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C6B94CA2-5B12-0010-6EB3-58D7FE4ECB4B}"/>
              </a:ext>
            </a:extLst>
          </p:cNvPr>
          <p:cNvSpPr/>
          <p:nvPr/>
        </p:nvSpPr>
        <p:spPr>
          <a:xfrm>
            <a:off x="10113788" y="2310825"/>
            <a:ext cx="1680628" cy="1364057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116" b="1" dirty="0">
                <a:solidFill>
                  <a:schemeClr val="bg1"/>
                </a:solidFill>
              </a:rPr>
              <a:t>Vector Store</a:t>
            </a:r>
            <a:endParaRPr lang="en-US" sz="2116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86C8D5-2DF8-3EA5-356F-AB87BE4B34FD}"/>
              </a:ext>
            </a:extLst>
          </p:cNvPr>
          <p:cNvSpPr/>
          <p:nvPr/>
        </p:nvSpPr>
        <p:spPr>
          <a:xfrm>
            <a:off x="5379021" y="2625820"/>
            <a:ext cx="2319415" cy="730799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400" b="1">
                <a:solidFill>
                  <a:srgbClr val="FFFFFF"/>
                </a:solidFill>
              </a:rPr>
              <a:t>Data konvertering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D9B050-39DC-B3D1-6929-50F68D212FF7}"/>
              </a:ext>
            </a:extLst>
          </p:cNvPr>
          <p:cNvSpPr/>
          <p:nvPr/>
        </p:nvSpPr>
        <p:spPr>
          <a:xfrm>
            <a:off x="5365005" y="4054590"/>
            <a:ext cx="2304567" cy="521672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400" b="1">
                <a:solidFill>
                  <a:srgbClr val="FFFFFF"/>
                </a:solidFill>
              </a:rPr>
              <a:t>Fil splitter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6125A1E3-A8CA-2006-2564-F382DBFF984D}"/>
              </a:ext>
            </a:extLst>
          </p:cNvPr>
          <p:cNvSpPr/>
          <p:nvPr/>
        </p:nvSpPr>
        <p:spPr>
          <a:xfrm>
            <a:off x="6239840" y="3332004"/>
            <a:ext cx="605471" cy="701643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3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2D378C-4874-B9C2-3636-4C829BA7BCE3}"/>
              </a:ext>
            </a:extLst>
          </p:cNvPr>
          <p:cNvSpPr/>
          <p:nvPr/>
        </p:nvSpPr>
        <p:spPr>
          <a:xfrm>
            <a:off x="5579072" y="5191772"/>
            <a:ext cx="1947516" cy="518128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400" b="1">
                <a:solidFill>
                  <a:srgbClr val="FFFFFF"/>
                </a:solidFill>
              </a:rPr>
              <a:t>Data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CF6AD76D-3D30-030F-D299-367FFAF49822}"/>
              </a:ext>
            </a:extLst>
          </p:cNvPr>
          <p:cNvSpPr/>
          <p:nvPr/>
        </p:nvSpPr>
        <p:spPr>
          <a:xfrm>
            <a:off x="6271581" y="4589672"/>
            <a:ext cx="605471" cy="602099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133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6ED5029-C677-289D-5F9C-2B82C26C6FE0}"/>
              </a:ext>
            </a:extLst>
          </p:cNvPr>
          <p:cNvSpPr/>
          <p:nvPr/>
        </p:nvSpPr>
        <p:spPr>
          <a:xfrm rot="5400000">
            <a:off x="8604797" y="1727106"/>
            <a:ext cx="605471" cy="2400035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E0D13D0-213F-846A-6B9F-055E19E08A31}"/>
              </a:ext>
            </a:extLst>
          </p:cNvPr>
          <p:cNvSpPr/>
          <p:nvPr/>
        </p:nvSpPr>
        <p:spPr>
          <a:xfrm>
            <a:off x="5382070" y="1590606"/>
            <a:ext cx="2346632" cy="726332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400" b="1">
                <a:solidFill>
                  <a:srgbClr val="FFFFFF"/>
                </a:solidFill>
              </a:rPr>
              <a:t>Vektor søk</a:t>
            </a:r>
            <a:endParaRPr lang="en-US" sz="2400" b="1">
              <a:solidFill>
                <a:srgbClr val="FFFFFF"/>
              </a:solidFill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0FBBCBE7-32FD-9BE4-E7BD-EF71B699A8E6}"/>
              </a:ext>
            </a:extLst>
          </p:cNvPr>
          <p:cNvSpPr/>
          <p:nvPr/>
        </p:nvSpPr>
        <p:spPr>
          <a:xfrm rot="16844108">
            <a:off x="8578784" y="1027854"/>
            <a:ext cx="605471" cy="2491395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17725C-7847-5673-602F-6EF087478705}"/>
              </a:ext>
            </a:extLst>
          </p:cNvPr>
          <p:cNvSpPr txBox="1"/>
          <p:nvPr/>
        </p:nvSpPr>
        <p:spPr>
          <a:xfrm>
            <a:off x="7797015" y="3003460"/>
            <a:ext cx="2169007" cy="861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/>
              <a:t>Embeddings</a:t>
            </a:r>
            <a:br>
              <a:rPr lang="nb-NO" sz="2400" b="1"/>
            </a:br>
            <a:r>
              <a:rPr lang="nb-NO" sz="2400" b="1"/>
              <a:t>Fil......0,1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458946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C6F498-9EF2-21A9-124A-E73774F0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15" y="1247065"/>
            <a:ext cx="9572625" cy="4143375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FBE64D5C-1F03-6C15-BF28-F17608AEFE5B}"/>
              </a:ext>
            </a:extLst>
          </p:cNvPr>
          <p:cNvSpPr/>
          <p:nvPr/>
        </p:nvSpPr>
        <p:spPr>
          <a:xfrm>
            <a:off x="3009089" y="5006502"/>
            <a:ext cx="2191966" cy="1245141"/>
          </a:xfrm>
          <a:prstGeom prst="cloudCallout">
            <a:avLst>
              <a:gd name="adj1" fmla="val 69806"/>
              <a:gd name="adj2" fmla="val -81557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/>
                </a:solidFill>
              </a:rPr>
              <a:t>Lav temprature &amp; riktig modell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14F4BD90-200A-ABA2-0A53-3E1388486802}"/>
              </a:ext>
            </a:extLst>
          </p:cNvPr>
          <p:cNvSpPr/>
          <p:nvPr/>
        </p:nvSpPr>
        <p:spPr>
          <a:xfrm>
            <a:off x="9656323" y="972766"/>
            <a:ext cx="2166026" cy="1131651"/>
          </a:xfrm>
          <a:prstGeom prst="cloudCallout">
            <a:avLst>
              <a:gd name="adj1" fmla="val -20451"/>
              <a:gd name="adj2" fmla="val 65318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Riktig embedding for bedre søke resultat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79639FB5-649A-FE48-A365-5CBF280AFC03}"/>
              </a:ext>
            </a:extLst>
          </p:cNvPr>
          <p:cNvSpPr/>
          <p:nvPr/>
        </p:nvSpPr>
        <p:spPr>
          <a:xfrm>
            <a:off x="616085" y="4221805"/>
            <a:ext cx="2023353" cy="1245141"/>
          </a:xfrm>
          <a:prstGeom prst="cloudCallout">
            <a:avLst>
              <a:gd name="adj1" fmla="val 72121"/>
              <a:gd name="adj2" fmla="val -59681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/>
                </a:solidFill>
              </a:rPr>
              <a:t>Langchain / Semantic Kernel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0" name="Thought Bubble: Cloud 19">
            <a:extLst>
              <a:ext uri="{FF2B5EF4-FFF2-40B4-BE49-F238E27FC236}">
                <a16:creationId xmlns:a16="http://schemas.microsoft.com/office/drawing/2014/main" id="{BBF8BDE5-9EC2-2B0E-BF12-39206295AB8C}"/>
              </a:ext>
            </a:extLst>
          </p:cNvPr>
          <p:cNvSpPr/>
          <p:nvPr/>
        </p:nvSpPr>
        <p:spPr>
          <a:xfrm>
            <a:off x="2243846" y="466928"/>
            <a:ext cx="2425431" cy="797668"/>
          </a:xfrm>
          <a:prstGeom prst="cloudCallout">
            <a:avLst>
              <a:gd name="adj1" fmla="val 35915"/>
              <a:gd name="adj2" fmla="val 170038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Vespa / Azure AI Search / </a:t>
            </a:r>
            <a:endParaRPr lang="en-US" sz="1400" b="1" dirty="0">
              <a:solidFill>
                <a:schemeClr val="bg2"/>
              </a:solidFill>
            </a:endParaRPr>
          </a:p>
        </p:txBody>
      </p:sp>
      <p:sp>
        <p:nvSpPr>
          <p:cNvPr id="21" name="Thought Bubble: Cloud 20">
            <a:extLst>
              <a:ext uri="{FF2B5EF4-FFF2-40B4-BE49-F238E27FC236}">
                <a16:creationId xmlns:a16="http://schemas.microsoft.com/office/drawing/2014/main" id="{C428A435-9286-0DCF-965D-E2FBD148A214}"/>
              </a:ext>
            </a:extLst>
          </p:cNvPr>
          <p:cNvSpPr/>
          <p:nvPr/>
        </p:nvSpPr>
        <p:spPr>
          <a:xfrm>
            <a:off x="321013" y="1339175"/>
            <a:ext cx="2023353" cy="1245141"/>
          </a:xfrm>
          <a:prstGeom prst="cloudCallout">
            <a:avLst>
              <a:gd name="adj1" fmla="val 52890"/>
              <a:gd name="adj2" fmla="val 29382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/>
                </a:solidFill>
              </a:rPr>
              <a:t>Google search API</a:t>
            </a:r>
            <a:endParaRPr lang="en-US" sz="1600" b="1" dirty="0">
              <a:solidFill>
                <a:schemeClr val="bg2"/>
              </a:solidFill>
            </a:endParaRP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622891A6-3C45-FECE-0C71-6ED6AE0F5C9A}"/>
              </a:ext>
            </a:extLst>
          </p:cNvPr>
          <p:cNvSpPr/>
          <p:nvPr/>
        </p:nvSpPr>
        <p:spPr>
          <a:xfrm>
            <a:off x="7237378" y="259404"/>
            <a:ext cx="2905327" cy="1024647"/>
          </a:xfrm>
          <a:prstGeom prst="cloudCallout">
            <a:avLst>
              <a:gd name="adj1" fmla="val -36631"/>
              <a:gd name="adj2" fmla="val 123628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Redis, PostgreSQL, Pinecone, Chroma for RAG</a:t>
            </a:r>
            <a:endParaRPr lang="en-US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508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EAEA4-3F40-634D-15D4-17502F752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971D00F6-691C-DA71-63F1-57FF9424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139" y="756475"/>
            <a:ext cx="10608009" cy="126189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3200" dirty="0">
                <a:ea typeface="Tahoma"/>
                <a:cs typeface="Tahoma"/>
              </a:rPr>
              <a:t>Tools / Functions kombinert med virtuelle agenter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0F5CC5C-05FB-0A4F-E3EC-A732D6FC7433}"/>
              </a:ext>
            </a:extLst>
          </p:cNvPr>
          <p:cNvSpPr/>
          <p:nvPr/>
        </p:nvSpPr>
        <p:spPr>
          <a:xfrm>
            <a:off x="629468" y="3237342"/>
            <a:ext cx="2112303" cy="459172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CrewAI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9A8561E-BD99-74CE-B42A-9A70BA93397F}"/>
              </a:ext>
            </a:extLst>
          </p:cNvPr>
          <p:cNvSpPr/>
          <p:nvPr/>
        </p:nvSpPr>
        <p:spPr>
          <a:xfrm>
            <a:off x="621764" y="3807491"/>
            <a:ext cx="2112303" cy="472686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AutoGen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BB2FF-DEA8-4DF3-BEE7-49C4DE17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13" y="1700838"/>
            <a:ext cx="7552545" cy="387334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850B13C-94BE-5AC5-39E4-7837508A0298}"/>
              </a:ext>
            </a:extLst>
          </p:cNvPr>
          <p:cNvSpPr/>
          <p:nvPr/>
        </p:nvSpPr>
        <p:spPr>
          <a:xfrm>
            <a:off x="8396992" y="2030460"/>
            <a:ext cx="2112303" cy="1480836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/>
                </a:solidFill>
              </a:rPr>
              <a:t>Egen virtuell agent som dobbeltsjekker om svar er riktig eller ikke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7EFB91E-AA44-0BC1-4EFF-C840EE3856BF}"/>
              </a:ext>
            </a:extLst>
          </p:cNvPr>
          <p:cNvSpPr/>
          <p:nvPr/>
        </p:nvSpPr>
        <p:spPr>
          <a:xfrm>
            <a:off x="632711" y="2598556"/>
            <a:ext cx="2112303" cy="494840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Taskade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BC3A4E-1792-1AF3-FAD3-E52284245D6E}"/>
              </a:ext>
            </a:extLst>
          </p:cNvPr>
          <p:cNvSpPr/>
          <p:nvPr/>
        </p:nvSpPr>
        <p:spPr>
          <a:xfrm>
            <a:off x="648924" y="4398182"/>
            <a:ext cx="2112303" cy="478626"/>
          </a:xfrm>
          <a:prstGeom prst="roundRect">
            <a:avLst/>
          </a:prstGeom>
          <a:solidFill>
            <a:srgbClr val="D10928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MetaGPT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470BB266-A1FB-9AAF-8053-A05DA3073B72}"/>
              </a:ext>
            </a:extLst>
          </p:cNvPr>
          <p:cNvSpPr/>
          <p:nvPr/>
        </p:nvSpPr>
        <p:spPr>
          <a:xfrm>
            <a:off x="453956" y="2451370"/>
            <a:ext cx="2503253" cy="2691319"/>
          </a:xfrm>
          <a:prstGeom prst="bracketPair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8F6C7F-D169-378C-F920-50A5DFB0E077}"/>
              </a:ext>
            </a:extLst>
          </p:cNvPr>
          <p:cNvSpPr txBox="1"/>
          <p:nvPr/>
        </p:nvSpPr>
        <p:spPr>
          <a:xfrm>
            <a:off x="680936" y="1939047"/>
            <a:ext cx="26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nb-NO" sz="2400" b="1" dirty="0"/>
              <a:t>Rammeverk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6069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2D7283-EE3E-C7B5-8C77-7E81DD150B1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1209" y="4335126"/>
            <a:ext cx="1981382" cy="1723549"/>
          </a:xfrm>
        </p:spPr>
        <p:txBody>
          <a:bodyPr/>
          <a:lstStyle/>
          <a:p>
            <a:pPr algn="ctr"/>
            <a:r>
              <a:rPr lang="nb-NO" b="1" dirty="0"/>
              <a:t>Mye innovasjon på de ulike modellene som reduserer hallunisasjon og øker kvaliteten, men gjelder ikke alle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8C685-5BE9-9C2C-6F62-EA8E40D1BBD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581193" y="4335126"/>
            <a:ext cx="1981382" cy="1231106"/>
          </a:xfrm>
        </p:spPr>
        <p:txBody>
          <a:bodyPr/>
          <a:lstStyle/>
          <a:p>
            <a:pPr algn="ctr"/>
            <a:r>
              <a:rPr lang="nb-NO" b="1" dirty="0"/>
              <a:t>System Prompt med Tempratur konfigurasjon kan påvirke at svarene blir mer konsistent</a:t>
            </a:r>
            <a:endParaRPr lang="en-US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4122F-A2E4-0DE5-98A3-864967D7B07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631659" y="4335126"/>
            <a:ext cx="2363183" cy="2462213"/>
          </a:xfrm>
        </p:spPr>
        <p:txBody>
          <a:bodyPr/>
          <a:lstStyle/>
          <a:p>
            <a:pPr algn="ctr"/>
            <a:r>
              <a:rPr lang="nb-NO" b="1" dirty="0"/>
              <a:t>Riktig bruk av RAG/funksjoner gir best resultat rundt det med å svare på spørsmål knyttet til spesifikke teamer. Domene spesifikk info krever ofte fine-tuning</a:t>
            </a:r>
            <a:endParaRPr lang="en-US" b="1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07A986-037F-334B-FB9D-F7B81FF00B0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682554" y="4335126"/>
            <a:ext cx="1981382" cy="1723549"/>
          </a:xfrm>
        </p:spPr>
        <p:txBody>
          <a:bodyPr/>
          <a:lstStyle/>
          <a:p>
            <a:pPr algn="ctr"/>
            <a:r>
              <a:rPr lang="nb-NO" b="1" dirty="0"/>
              <a:t>Fremtiden blir mer rundt virtuelle agenter kombinert med RAG for øke kvaliteten men må blir mer modent først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C06289-B54C-553D-9129-C8EBAE1C67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b-NO" dirty="0">
                <a:solidFill>
                  <a:schemeClr val="accent1"/>
                </a:solidFill>
              </a:rPr>
              <a:t>Oppsummering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A07975-143E-5C80-81FF-30ED43E6E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54" y="2273618"/>
            <a:ext cx="2560903" cy="1698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6B7CF6-5F49-538B-5ACA-FAB5299C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020" y="2062263"/>
            <a:ext cx="1997524" cy="1894272"/>
          </a:xfrm>
          <a:prstGeom prst="rect">
            <a:avLst/>
          </a:prstGeom>
        </p:spPr>
      </p:pic>
      <p:pic>
        <p:nvPicPr>
          <p:cNvPr id="1026" name="Picture 2" descr="Advanced RAG for LLMs/SLMs. Retrieval augmented generation (RAG)… | by  Bijit Ghosh | Medium">
            <a:extLst>
              <a:ext uri="{FF2B5EF4-FFF2-40B4-BE49-F238E27FC236}">
                <a16:creationId xmlns:a16="http://schemas.microsoft.com/office/drawing/2014/main" id="{9D0F61E4-8B76-E8CC-90EA-18998872E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622" y="2477311"/>
            <a:ext cx="2786711" cy="135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DA703F-FC20-A57C-1506-4469BA6E7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324" y="2232862"/>
            <a:ext cx="2080894" cy="17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0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4FF76-E9F0-2063-68F7-E7D45FBC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Hva er hallusinering i LLM kontekst?</a:t>
            </a:r>
            <a:endParaRPr lang="en-US" dirty="0"/>
          </a:p>
        </p:txBody>
      </p:sp>
      <p:pic>
        <p:nvPicPr>
          <p:cNvPr id="1026" name="Picture 2" descr="- Cole Sear in The Sixth Sense (1999) | Movie quotes | Pinterest">
            <a:extLst>
              <a:ext uri="{FF2B5EF4-FFF2-40B4-BE49-F238E27FC236}">
                <a16:creationId xmlns:a16="http://schemas.microsoft.com/office/drawing/2014/main" id="{7F55E3C5-80C5-FCD2-B9E8-9B3CAEC7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6" y="1488386"/>
            <a:ext cx="6092524" cy="40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E857DA-368D-AA85-AAF2-945CCCAFDEAE}"/>
              </a:ext>
            </a:extLst>
          </p:cNvPr>
          <p:cNvSpPr txBox="1"/>
          <p:nvPr/>
        </p:nvSpPr>
        <p:spPr>
          <a:xfrm>
            <a:off x="7355247" y="2129150"/>
            <a:ext cx="313699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nb-NO" sz="2400" b="1" dirty="0"/>
              <a:t>Hallusinering =</a:t>
            </a:r>
            <a:br>
              <a:rPr lang="nb-NO" sz="2000" b="1" dirty="0"/>
            </a:br>
            <a:r>
              <a:rPr lang="nb-NO" sz="2000" b="1" dirty="0"/>
              <a:t> </a:t>
            </a:r>
            <a:r>
              <a:rPr lang="nb-NO" sz="2000" dirty="0"/>
              <a:t>Når modellen lager tekst som er </a:t>
            </a:r>
            <a:r>
              <a:rPr lang="nb-NO" sz="2000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l</a:t>
            </a:r>
            <a:r>
              <a:rPr lang="nb-NO" sz="2000" dirty="0"/>
              <a:t>ogisk sammenhengende og grammatisk riktig </a:t>
            </a:r>
            <a:br>
              <a:rPr lang="nb-NO" sz="2000" dirty="0"/>
            </a:br>
            <a:r>
              <a:rPr lang="nb-NO" sz="2000" b="1" dirty="0">
                <a:solidFill>
                  <a:srgbClr val="00B0F0"/>
                </a:solidFill>
              </a:rPr>
              <a:t>men som inneholder faktiske feil eller noe som ikke gir mening</a:t>
            </a:r>
            <a:endParaRPr 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2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EB6683-08A6-E983-48DA-6297D3EDF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0" y="375616"/>
            <a:ext cx="11132969" cy="2679009"/>
          </a:xfrm>
          <a:prstGeom prst="rect">
            <a:avLst/>
          </a:prstGeom>
        </p:spPr>
      </p:pic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01A0FDDE-9E50-4C47-8BA1-70D8C218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77" y="2892241"/>
            <a:ext cx="6745357" cy="370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7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n være et bilde av tekst som sier 'Krimi 1 time Gem artikel Bombe-drama pả skole: Var frustreret over chatbot Politiet mener, at sagen om en bombetrussel pả en skole i Esbjerg stammer fra frustration over chatbot'">
            <a:extLst>
              <a:ext uri="{FF2B5EF4-FFF2-40B4-BE49-F238E27FC236}">
                <a16:creationId xmlns:a16="http://schemas.microsoft.com/office/drawing/2014/main" id="{6E155B5E-3ABC-8736-28F0-01F36D5D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7" y="940622"/>
            <a:ext cx="5870815" cy="465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5F8EB8-0BDC-1EF8-F730-5188F32D9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65" y="1046922"/>
            <a:ext cx="5221457" cy="422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52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8F1FC-FD6E-7A84-602A-BFB37C422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Tar den ofte feil?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61969-32DF-4FF0-74EC-9C178F92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7850"/>
            <a:ext cx="12192000" cy="23500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9E7484-653A-FA06-FB39-001767E4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756"/>
            <a:ext cx="604921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AB6A7-18F9-1AB7-C4A4-59F58C30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75" y="2183560"/>
            <a:ext cx="11956962" cy="1801088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A8125DB-5F58-0A60-104E-62C0B8CF5F8E}"/>
              </a:ext>
            </a:extLst>
          </p:cNvPr>
          <p:cNvSpPr/>
          <p:nvPr/>
        </p:nvSpPr>
        <p:spPr>
          <a:xfrm>
            <a:off x="1461040" y="3138887"/>
            <a:ext cx="9204735" cy="291829"/>
          </a:xfrm>
          <a:prstGeom prst="frame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40955055-DD8A-C8A0-B30D-520F57A1ADEB}"/>
              </a:ext>
            </a:extLst>
          </p:cNvPr>
          <p:cNvSpPr/>
          <p:nvPr/>
        </p:nvSpPr>
        <p:spPr>
          <a:xfrm>
            <a:off x="4485861" y="2471531"/>
            <a:ext cx="649356" cy="775252"/>
          </a:xfrm>
          <a:prstGeom prst="mathMultiply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25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48F1FC-FD6E-7A84-602A-BFB37C42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4" y="241309"/>
            <a:ext cx="11182351" cy="647151"/>
          </a:xfrm>
        </p:spPr>
        <p:txBody>
          <a:bodyPr/>
          <a:lstStyle/>
          <a:p>
            <a:r>
              <a:rPr lang="nb-NO" dirty="0"/>
              <a:t>Hva er årsaken til dette?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6170F-B968-E62C-994D-0C960111C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2" y="1149428"/>
            <a:ext cx="5361481" cy="4972394"/>
          </a:xfrm>
          <a:prstGeom prst="rect">
            <a:avLst/>
          </a:prstGeom>
        </p:spPr>
      </p:pic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E1AA8955-8E08-35DE-9AFC-5AC01A67E7D3}"/>
              </a:ext>
            </a:extLst>
          </p:cNvPr>
          <p:cNvSpPr/>
          <p:nvPr/>
        </p:nvSpPr>
        <p:spPr>
          <a:xfrm>
            <a:off x="4888783" y="1969780"/>
            <a:ext cx="649356" cy="775252"/>
          </a:xfrm>
          <a:prstGeom prst="mathMultiply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CAE21798-AB55-EEF9-B5CD-205E2308B259}"/>
              </a:ext>
            </a:extLst>
          </p:cNvPr>
          <p:cNvSpPr/>
          <p:nvPr/>
        </p:nvSpPr>
        <p:spPr>
          <a:xfrm>
            <a:off x="4915287" y="3613050"/>
            <a:ext cx="649356" cy="775252"/>
          </a:xfrm>
          <a:prstGeom prst="mathMultiply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 descr="Thumbs Up Circle - Openclipart">
            <a:extLst>
              <a:ext uri="{FF2B5EF4-FFF2-40B4-BE49-F238E27FC236}">
                <a16:creationId xmlns:a16="http://schemas.microsoft.com/office/drawing/2014/main" id="{D2F90CBA-3897-A966-18ED-EBB8F049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182" y="5269572"/>
            <a:ext cx="623883" cy="62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41EDE2D-E6C1-4E51-159F-60587D5A7E3A}"/>
              </a:ext>
            </a:extLst>
          </p:cNvPr>
          <p:cNvSpPr/>
          <p:nvPr/>
        </p:nvSpPr>
        <p:spPr>
          <a:xfrm>
            <a:off x="6476506" y="1750000"/>
            <a:ext cx="2617910" cy="668630"/>
          </a:xfrm>
          <a:prstGeom prst="roundRect">
            <a:avLst/>
          </a:prstGeom>
          <a:solidFill>
            <a:srgbClr val="00206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Hallusiering </a:t>
            </a:r>
            <a:br>
              <a:rPr lang="nb-NO" sz="2000" b="1" dirty="0">
                <a:solidFill>
                  <a:schemeClr val="bg2"/>
                </a:solidFill>
              </a:rPr>
            </a:br>
            <a:r>
              <a:rPr lang="nb-NO" sz="2000" b="1" dirty="0">
                <a:solidFill>
                  <a:schemeClr val="bg2"/>
                </a:solidFill>
              </a:rPr>
              <a:t>fra data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C611F3F-828C-513A-58AB-958DABBBD69A}"/>
              </a:ext>
            </a:extLst>
          </p:cNvPr>
          <p:cNvSpPr/>
          <p:nvPr/>
        </p:nvSpPr>
        <p:spPr>
          <a:xfrm>
            <a:off x="6460957" y="3602642"/>
            <a:ext cx="2617910" cy="662488"/>
          </a:xfrm>
          <a:prstGeom prst="roundRect">
            <a:avLst/>
          </a:prstGeom>
          <a:solidFill>
            <a:srgbClr val="00206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Hallusiering </a:t>
            </a:r>
            <a:br>
              <a:rPr lang="nb-NO" sz="2000" b="1" dirty="0">
                <a:solidFill>
                  <a:schemeClr val="bg2"/>
                </a:solidFill>
              </a:rPr>
            </a:br>
            <a:r>
              <a:rPr lang="nb-NO" sz="2000" b="1" dirty="0">
                <a:solidFill>
                  <a:schemeClr val="bg2"/>
                </a:solidFill>
              </a:rPr>
              <a:t>fra trening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08315F2-0BFB-AFB6-8579-D22811F365BD}"/>
              </a:ext>
            </a:extLst>
          </p:cNvPr>
          <p:cNvSpPr/>
          <p:nvPr/>
        </p:nvSpPr>
        <p:spPr>
          <a:xfrm>
            <a:off x="6516181" y="5156939"/>
            <a:ext cx="2617910" cy="670323"/>
          </a:xfrm>
          <a:prstGeom prst="roundRect">
            <a:avLst/>
          </a:prstGeom>
          <a:solidFill>
            <a:srgbClr val="00206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2"/>
                </a:solidFill>
              </a:rPr>
              <a:t>Hallusiering </a:t>
            </a:r>
            <a:br>
              <a:rPr lang="nb-NO" sz="2000" b="1" dirty="0">
                <a:solidFill>
                  <a:schemeClr val="bg2"/>
                </a:solidFill>
              </a:rPr>
            </a:br>
            <a:r>
              <a:rPr lang="nb-NO" sz="2000" b="1" dirty="0">
                <a:solidFill>
                  <a:schemeClr val="bg2"/>
                </a:solidFill>
              </a:rPr>
              <a:t>fra inference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7E86B8-B81F-21B1-0CDB-9A788A7A5D29}"/>
              </a:ext>
            </a:extLst>
          </p:cNvPr>
          <p:cNvSpPr/>
          <p:nvPr/>
        </p:nvSpPr>
        <p:spPr>
          <a:xfrm>
            <a:off x="9460964" y="969721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Feil i datakilde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2A1748-EE43-0FDB-3116-02555BF4C659}"/>
              </a:ext>
            </a:extLst>
          </p:cNvPr>
          <p:cNvSpPr/>
          <p:nvPr/>
        </p:nvSpPr>
        <p:spPr>
          <a:xfrm>
            <a:off x="9470062" y="1620264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Utdatert informasjon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58D065-D0DE-E877-C5C3-DD9EB54C1FA4}"/>
              </a:ext>
            </a:extLst>
          </p:cNvPr>
          <p:cNvSpPr/>
          <p:nvPr/>
        </p:nvSpPr>
        <p:spPr>
          <a:xfrm>
            <a:off x="9463238" y="2227589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Mangel av domene kompetanse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5225A-9B42-82ED-8797-D3D7D363A4E1}"/>
              </a:ext>
            </a:extLst>
          </p:cNvPr>
          <p:cNvSpPr/>
          <p:nvPr/>
        </p:nvSpPr>
        <p:spPr>
          <a:xfrm>
            <a:off x="9451865" y="2837189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Knowledge recall 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8D647FA-7DF8-B90E-9646-4DF05706605A}"/>
              </a:ext>
            </a:extLst>
          </p:cNvPr>
          <p:cNvSpPr/>
          <p:nvPr/>
        </p:nvSpPr>
        <p:spPr>
          <a:xfrm>
            <a:off x="9447316" y="3460437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Begrensning med arkitekturen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42EC7C-47A1-B1C9-96F6-F0061CF1635E}"/>
              </a:ext>
            </a:extLst>
          </p:cNvPr>
          <p:cNvSpPr/>
          <p:nvPr/>
        </p:nvSpPr>
        <p:spPr>
          <a:xfrm>
            <a:off x="9449591" y="4097333"/>
            <a:ext cx="1987391" cy="552488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RLHF (Menneskelig påvirkning)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51B196D-A1E1-0ABA-6798-CA7394F4ED67}"/>
              </a:ext>
            </a:extLst>
          </p:cNvPr>
          <p:cNvSpPr/>
          <p:nvPr/>
        </p:nvSpPr>
        <p:spPr>
          <a:xfrm>
            <a:off x="9451338" y="4912496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Decoding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842FCCE-8A9C-4E23-85D0-699DDA08AA7D}"/>
              </a:ext>
            </a:extLst>
          </p:cNvPr>
          <p:cNvSpPr/>
          <p:nvPr/>
        </p:nvSpPr>
        <p:spPr>
          <a:xfrm>
            <a:off x="9467261" y="5515272"/>
            <a:ext cx="1987391" cy="452874"/>
          </a:xfrm>
          <a:prstGeom prst="roundRect">
            <a:avLst/>
          </a:prstGeom>
          <a:solidFill>
            <a:srgbClr val="0070C0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/>
                </a:solidFill>
              </a:rPr>
              <a:t>System Prompts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6AC8479D-CBF2-CFFE-0778-E8E03292AAB5}"/>
              </a:ext>
            </a:extLst>
          </p:cNvPr>
          <p:cNvSpPr/>
          <p:nvPr/>
        </p:nvSpPr>
        <p:spPr>
          <a:xfrm>
            <a:off x="9073645" y="874643"/>
            <a:ext cx="327547" cy="2438400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72FFFA89-8AE8-9B02-B175-C69F9E84C25E}"/>
              </a:ext>
            </a:extLst>
          </p:cNvPr>
          <p:cNvSpPr/>
          <p:nvPr/>
        </p:nvSpPr>
        <p:spPr>
          <a:xfrm>
            <a:off x="9105542" y="3416594"/>
            <a:ext cx="327547" cy="1169583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2431876-CD51-8D2A-770D-9E47E71C2BA1}"/>
              </a:ext>
            </a:extLst>
          </p:cNvPr>
          <p:cNvSpPr/>
          <p:nvPr/>
        </p:nvSpPr>
        <p:spPr>
          <a:xfrm>
            <a:off x="9144528" y="4851989"/>
            <a:ext cx="327547" cy="1169583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4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BA34-FA63-2CC5-5A6A-7CA7D661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Generativ 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A45E6B-7B70-298B-EA20-20D780679161}"/>
              </a:ext>
            </a:extLst>
          </p:cNvPr>
          <p:cNvGrpSpPr>
            <a:grpSpLocks noChangeAspect="1"/>
          </p:cNvGrpSpPr>
          <p:nvPr/>
        </p:nvGrpSpPr>
        <p:grpSpPr>
          <a:xfrm>
            <a:off x="1059632" y="2869454"/>
            <a:ext cx="834279" cy="1187479"/>
            <a:chOff x="990601" y="11420476"/>
            <a:chExt cx="434975" cy="619125"/>
          </a:xfrm>
        </p:grpSpPr>
        <p:sp>
          <p:nvSpPr>
            <p:cNvPr id="6" name="Freeform 668">
              <a:extLst>
                <a:ext uri="{FF2B5EF4-FFF2-40B4-BE49-F238E27FC236}">
                  <a16:creationId xmlns:a16="http://schemas.microsoft.com/office/drawing/2014/main" id="{936F0229-46AF-3ED7-2581-0D0024F00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3951" y="11722101"/>
              <a:ext cx="19050" cy="79375"/>
            </a:xfrm>
            <a:custGeom>
              <a:avLst/>
              <a:gdLst>
                <a:gd name="T0" fmla="*/ 24 w 47"/>
                <a:gd name="T1" fmla="*/ 192 h 192"/>
                <a:gd name="T2" fmla="*/ 0 w 47"/>
                <a:gd name="T3" fmla="*/ 169 h 192"/>
                <a:gd name="T4" fmla="*/ 0 w 47"/>
                <a:gd name="T5" fmla="*/ 23 h 192"/>
                <a:gd name="T6" fmla="*/ 24 w 47"/>
                <a:gd name="T7" fmla="*/ 0 h 192"/>
                <a:gd name="T8" fmla="*/ 47 w 47"/>
                <a:gd name="T9" fmla="*/ 23 h 192"/>
                <a:gd name="T10" fmla="*/ 47 w 47"/>
                <a:gd name="T11" fmla="*/ 169 h 192"/>
                <a:gd name="T12" fmla="*/ 24 w 47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92">
                  <a:moveTo>
                    <a:pt x="24" y="192"/>
                  </a:moveTo>
                  <a:cubicBezTo>
                    <a:pt x="11" y="192"/>
                    <a:pt x="0" y="182"/>
                    <a:pt x="0" y="16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82"/>
                    <a:pt x="36" y="192"/>
                    <a:pt x="24" y="192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7" name="Freeform 669">
              <a:extLst>
                <a:ext uri="{FF2B5EF4-FFF2-40B4-BE49-F238E27FC236}">
                  <a16:creationId xmlns:a16="http://schemas.microsoft.com/office/drawing/2014/main" id="{29D4B56B-5B73-5E66-AD5D-BDD669E6D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176" y="11718926"/>
              <a:ext cx="152400" cy="320675"/>
            </a:xfrm>
            <a:custGeom>
              <a:avLst/>
              <a:gdLst>
                <a:gd name="T0" fmla="*/ 340 w 366"/>
                <a:gd name="T1" fmla="*/ 773 h 773"/>
                <a:gd name="T2" fmla="*/ 317 w 366"/>
                <a:gd name="T3" fmla="*/ 750 h 773"/>
                <a:gd name="T4" fmla="*/ 317 w 366"/>
                <a:gd name="T5" fmla="*/ 446 h 773"/>
                <a:gd name="T6" fmla="*/ 259 w 366"/>
                <a:gd name="T7" fmla="*/ 307 h 773"/>
                <a:gd name="T8" fmla="*/ 14 w 366"/>
                <a:gd name="T9" fmla="*/ 197 h 773"/>
                <a:gd name="T10" fmla="*/ 0 w 366"/>
                <a:gd name="T11" fmla="*/ 175 h 773"/>
                <a:gd name="T12" fmla="*/ 0 w 366"/>
                <a:gd name="T13" fmla="*/ 24 h 773"/>
                <a:gd name="T14" fmla="*/ 23 w 366"/>
                <a:gd name="T15" fmla="*/ 0 h 773"/>
                <a:gd name="T16" fmla="*/ 46 w 366"/>
                <a:gd name="T17" fmla="*/ 24 h 773"/>
                <a:gd name="T18" fmla="*/ 46 w 366"/>
                <a:gd name="T19" fmla="*/ 160 h 773"/>
                <a:gd name="T20" fmla="*/ 282 w 366"/>
                <a:gd name="T21" fmla="*/ 266 h 773"/>
                <a:gd name="T22" fmla="*/ 364 w 366"/>
                <a:gd name="T23" fmla="*/ 447 h 773"/>
                <a:gd name="T24" fmla="*/ 364 w 366"/>
                <a:gd name="T25" fmla="*/ 750 h 773"/>
                <a:gd name="T26" fmla="*/ 340 w 366"/>
                <a:gd name="T27" fmla="*/ 77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73">
                  <a:moveTo>
                    <a:pt x="340" y="773"/>
                  </a:moveTo>
                  <a:cubicBezTo>
                    <a:pt x="327" y="773"/>
                    <a:pt x="317" y="763"/>
                    <a:pt x="317" y="750"/>
                  </a:cubicBezTo>
                  <a:cubicBezTo>
                    <a:pt x="317" y="446"/>
                    <a:pt x="317" y="446"/>
                    <a:pt x="317" y="446"/>
                  </a:cubicBezTo>
                  <a:cubicBezTo>
                    <a:pt x="317" y="445"/>
                    <a:pt x="319" y="340"/>
                    <a:pt x="259" y="307"/>
                  </a:cubicBezTo>
                  <a:cubicBezTo>
                    <a:pt x="188" y="268"/>
                    <a:pt x="16" y="197"/>
                    <a:pt x="14" y="197"/>
                  </a:cubicBezTo>
                  <a:cubicBezTo>
                    <a:pt x="6" y="193"/>
                    <a:pt x="0" y="185"/>
                    <a:pt x="0" y="17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ubicBezTo>
                    <a:pt x="36" y="0"/>
                    <a:pt x="46" y="11"/>
                    <a:pt x="46" y="24"/>
                  </a:cubicBezTo>
                  <a:cubicBezTo>
                    <a:pt x="46" y="160"/>
                    <a:pt x="46" y="160"/>
                    <a:pt x="46" y="160"/>
                  </a:cubicBezTo>
                  <a:cubicBezTo>
                    <a:pt x="90" y="178"/>
                    <a:pt x="220" y="233"/>
                    <a:pt x="282" y="266"/>
                  </a:cubicBezTo>
                  <a:cubicBezTo>
                    <a:pt x="366" y="313"/>
                    <a:pt x="364" y="442"/>
                    <a:pt x="364" y="447"/>
                  </a:cubicBezTo>
                  <a:cubicBezTo>
                    <a:pt x="364" y="750"/>
                    <a:pt x="364" y="750"/>
                    <a:pt x="364" y="750"/>
                  </a:cubicBezTo>
                  <a:cubicBezTo>
                    <a:pt x="364" y="763"/>
                    <a:pt x="353" y="773"/>
                    <a:pt x="340" y="773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8" name="Freeform 670">
              <a:extLst>
                <a:ext uri="{FF2B5EF4-FFF2-40B4-BE49-F238E27FC236}">
                  <a16:creationId xmlns:a16="http://schemas.microsoft.com/office/drawing/2014/main" id="{80238101-8F7D-897D-82BE-881C9C6BC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4" y="11780838"/>
              <a:ext cx="171450" cy="77788"/>
            </a:xfrm>
            <a:custGeom>
              <a:avLst/>
              <a:gdLst>
                <a:gd name="T0" fmla="*/ 203 w 414"/>
                <a:gd name="T1" fmla="*/ 186 h 186"/>
                <a:gd name="T2" fmla="*/ 5 w 414"/>
                <a:gd name="T3" fmla="*/ 35 h 186"/>
                <a:gd name="T4" fmla="*/ 18 w 414"/>
                <a:gd name="T5" fmla="*/ 5 h 186"/>
                <a:gd name="T6" fmla="*/ 48 w 414"/>
                <a:gd name="T7" fmla="*/ 17 h 186"/>
                <a:gd name="T8" fmla="*/ 203 w 414"/>
                <a:gd name="T9" fmla="*/ 139 h 186"/>
                <a:gd name="T10" fmla="*/ 366 w 414"/>
                <a:gd name="T11" fmla="*/ 17 h 186"/>
                <a:gd name="T12" fmla="*/ 397 w 414"/>
                <a:gd name="T13" fmla="*/ 5 h 186"/>
                <a:gd name="T14" fmla="*/ 408 w 414"/>
                <a:gd name="T15" fmla="*/ 36 h 186"/>
                <a:gd name="T16" fmla="*/ 203 w 414"/>
                <a:gd name="T17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4" h="186">
                  <a:moveTo>
                    <a:pt x="203" y="186"/>
                  </a:moveTo>
                  <a:cubicBezTo>
                    <a:pt x="70" y="186"/>
                    <a:pt x="8" y="41"/>
                    <a:pt x="5" y="35"/>
                  </a:cubicBezTo>
                  <a:cubicBezTo>
                    <a:pt x="0" y="23"/>
                    <a:pt x="6" y="10"/>
                    <a:pt x="18" y="5"/>
                  </a:cubicBezTo>
                  <a:cubicBezTo>
                    <a:pt x="29" y="0"/>
                    <a:pt x="43" y="5"/>
                    <a:pt x="48" y="17"/>
                  </a:cubicBezTo>
                  <a:cubicBezTo>
                    <a:pt x="48" y="18"/>
                    <a:pt x="101" y="139"/>
                    <a:pt x="203" y="139"/>
                  </a:cubicBezTo>
                  <a:cubicBezTo>
                    <a:pt x="310" y="139"/>
                    <a:pt x="365" y="18"/>
                    <a:pt x="366" y="17"/>
                  </a:cubicBezTo>
                  <a:cubicBezTo>
                    <a:pt x="371" y="5"/>
                    <a:pt x="385" y="0"/>
                    <a:pt x="397" y="5"/>
                  </a:cubicBezTo>
                  <a:cubicBezTo>
                    <a:pt x="408" y="10"/>
                    <a:pt x="414" y="24"/>
                    <a:pt x="408" y="36"/>
                  </a:cubicBezTo>
                  <a:cubicBezTo>
                    <a:pt x="406" y="42"/>
                    <a:pt x="340" y="186"/>
                    <a:pt x="203" y="18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9" name="Freeform 671">
              <a:extLst>
                <a:ext uri="{FF2B5EF4-FFF2-40B4-BE49-F238E27FC236}">
                  <a16:creationId xmlns:a16="http://schemas.microsoft.com/office/drawing/2014/main" id="{52544EEB-0D66-5093-5ECF-EFF4EEED7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01" y="11718926"/>
              <a:ext cx="152400" cy="320675"/>
            </a:xfrm>
            <a:custGeom>
              <a:avLst/>
              <a:gdLst>
                <a:gd name="T0" fmla="*/ 26 w 366"/>
                <a:gd name="T1" fmla="*/ 773 h 773"/>
                <a:gd name="T2" fmla="*/ 2 w 366"/>
                <a:gd name="T3" fmla="*/ 750 h 773"/>
                <a:gd name="T4" fmla="*/ 2 w 366"/>
                <a:gd name="T5" fmla="*/ 446 h 773"/>
                <a:gd name="T6" fmla="*/ 84 w 366"/>
                <a:gd name="T7" fmla="*/ 266 h 773"/>
                <a:gd name="T8" fmla="*/ 319 w 366"/>
                <a:gd name="T9" fmla="*/ 160 h 773"/>
                <a:gd name="T10" fmla="*/ 319 w 366"/>
                <a:gd name="T11" fmla="*/ 24 h 773"/>
                <a:gd name="T12" fmla="*/ 343 w 366"/>
                <a:gd name="T13" fmla="*/ 0 h 773"/>
                <a:gd name="T14" fmla="*/ 366 w 366"/>
                <a:gd name="T15" fmla="*/ 24 h 773"/>
                <a:gd name="T16" fmla="*/ 366 w 366"/>
                <a:gd name="T17" fmla="*/ 175 h 773"/>
                <a:gd name="T18" fmla="*/ 351 w 366"/>
                <a:gd name="T19" fmla="*/ 197 h 773"/>
                <a:gd name="T20" fmla="*/ 107 w 366"/>
                <a:gd name="T21" fmla="*/ 307 h 773"/>
                <a:gd name="T22" fmla="*/ 49 w 366"/>
                <a:gd name="T23" fmla="*/ 446 h 773"/>
                <a:gd name="T24" fmla="*/ 49 w 366"/>
                <a:gd name="T25" fmla="*/ 750 h 773"/>
                <a:gd name="T26" fmla="*/ 26 w 366"/>
                <a:gd name="T27" fmla="*/ 77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73">
                  <a:moveTo>
                    <a:pt x="26" y="773"/>
                  </a:moveTo>
                  <a:cubicBezTo>
                    <a:pt x="13" y="773"/>
                    <a:pt x="2" y="763"/>
                    <a:pt x="2" y="750"/>
                  </a:cubicBezTo>
                  <a:cubicBezTo>
                    <a:pt x="2" y="446"/>
                    <a:pt x="2" y="446"/>
                    <a:pt x="2" y="446"/>
                  </a:cubicBezTo>
                  <a:cubicBezTo>
                    <a:pt x="2" y="442"/>
                    <a:pt x="0" y="313"/>
                    <a:pt x="84" y="266"/>
                  </a:cubicBezTo>
                  <a:cubicBezTo>
                    <a:pt x="146" y="233"/>
                    <a:pt x="276" y="178"/>
                    <a:pt x="319" y="160"/>
                  </a:cubicBezTo>
                  <a:cubicBezTo>
                    <a:pt x="319" y="24"/>
                    <a:pt x="319" y="24"/>
                    <a:pt x="319" y="24"/>
                  </a:cubicBezTo>
                  <a:cubicBezTo>
                    <a:pt x="319" y="11"/>
                    <a:pt x="330" y="0"/>
                    <a:pt x="343" y="0"/>
                  </a:cubicBezTo>
                  <a:cubicBezTo>
                    <a:pt x="355" y="0"/>
                    <a:pt x="366" y="11"/>
                    <a:pt x="366" y="24"/>
                  </a:cubicBezTo>
                  <a:cubicBezTo>
                    <a:pt x="366" y="175"/>
                    <a:pt x="366" y="175"/>
                    <a:pt x="366" y="175"/>
                  </a:cubicBezTo>
                  <a:cubicBezTo>
                    <a:pt x="366" y="185"/>
                    <a:pt x="360" y="193"/>
                    <a:pt x="351" y="197"/>
                  </a:cubicBezTo>
                  <a:cubicBezTo>
                    <a:pt x="350" y="197"/>
                    <a:pt x="177" y="268"/>
                    <a:pt x="107" y="307"/>
                  </a:cubicBezTo>
                  <a:cubicBezTo>
                    <a:pt x="47" y="340"/>
                    <a:pt x="49" y="445"/>
                    <a:pt x="49" y="446"/>
                  </a:cubicBezTo>
                  <a:cubicBezTo>
                    <a:pt x="49" y="750"/>
                    <a:pt x="49" y="750"/>
                    <a:pt x="49" y="750"/>
                  </a:cubicBezTo>
                  <a:cubicBezTo>
                    <a:pt x="49" y="763"/>
                    <a:pt x="38" y="773"/>
                    <a:pt x="26" y="773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10" name="Freeform 672">
              <a:extLst>
                <a:ext uri="{FF2B5EF4-FFF2-40B4-BE49-F238E27FC236}">
                  <a16:creationId xmlns:a16="http://schemas.microsoft.com/office/drawing/2014/main" id="{09FA629D-9024-766E-E41A-E8839C079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6" y="11420476"/>
              <a:ext cx="301625" cy="339725"/>
            </a:xfrm>
            <a:custGeom>
              <a:avLst/>
              <a:gdLst>
                <a:gd name="T0" fmla="*/ 362 w 724"/>
                <a:gd name="T1" fmla="*/ 819 h 819"/>
                <a:gd name="T2" fmla="*/ 0 w 724"/>
                <a:gd name="T3" fmla="*/ 457 h 819"/>
                <a:gd name="T4" fmla="*/ 0 w 724"/>
                <a:gd name="T5" fmla="*/ 362 h 819"/>
                <a:gd name="T6" fmla="*/ 54 w 724"/>
                <a:gd name="T7" fmla="*/ 172 h 819"/>
                <a:gd name="T8" fmla="*/ 86 w 724"/>
                <a:gd name="T9" fmla="*/ 164 h 819"/>
                <a:gd name="T10" fmla="*/ 93 w 724"/>
                <a:gd name="T11" fmla="*/ 196 h 819"/>
                <a:gd name="T12" fmla="*/ 46 w 724"/>
                <a:gd name="T13" fmla="*/ 362 h 819"/>
                <a:gd name="T14" fmla="*/ 46 w 724"/>
                <a:gd name="T15" fmla="*/ 457 h 819"/>
                <a:gd name="T16" fmla="*/ 362 w 724"/>
                <a:gd name="T17" fmla="*/ 773 h 819"/>
                <a:gd name="T18" fmla="*/ 678 w 724"/>
                <a:gd name="T19" fmla="*/ 457 h 819"/>
                <a:gd name="T20" fmla="*/ 678 w 724"/>
                <a:gd name="T21" fmla="*/ 362 h 819"/>
                <a:gd name="T22" fmla="*/ 362 w 724"/>
                <a:gd name="T23" fmla="*/ 46 h 819"/>
                <a:gd name="T24" fmla="*/ 159 w 724"/>
                <a:gd name="T25" fmla="*/ 120 h 819"/>
                <a:gd name="T26" fmla="*/ 127 w 724"/>
                <a:gd name="T27" fmla="*/ 117 h 819"/>
                <a:gd name="T28" fmla="*/ 129 w 724"/>
                <a:gd name="T29" fmla="*/ 84 h 819"/>
                <a:gd name="T30" fmla="*/ 362 w 724"/>
                <a:gd name="T31" fmla="*/ 0 h 819"/>
                <a:gd name="T32" fmla="*/ 724 w 724"/>
                <a:gd name="T33" fmla="*/ 362 h 819"/>
                <a:gd name="T34" fmla="*/ 724 w 724"/>
                <a:gd name="T35" fmla="*/ 457 h 819"/>
                <a:gd name="T36" fmla="*/ 362 w 724"/>
                <a:gd name="T37" fmla="*/ 819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4" h="819">
                  <a:moveTo>
                    <a:pt x="362" y="819"/>
                  </a:moveTo>
                  <a:cubicBezTo>
                    <a:pt x="162" y="819"/>
                    <a:pt x="0" y="657"/>
                    <a:pt x="0" y="457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294"/>
                    <a:pt x="18" y="229"/>
                    <a:pt x="54" y="172"/>
                  </a:cubicBezTo>
                  <a:cubicBezTo>
                    <a:pt x="60" y="161"/>
                    <a:pt x="75" y="157"/>
                    <a:pt x="86" y="164"/>
                  </a:cubicBezTo>
                  <a:cubicBezTo>
                    <a:pt x="97" y="171"/>
                    <a:pt x="100" y="185"/>
                    <a:pt x="93" y="196"/>
                  </a:cubicBezTo>
                  <a:cubicBezTo>
                    <a:pt x="62" y="246"/>
                    <a:pt x="46" y="303"/>
                    <a:pt x="46" y="362"/>
                  </a:cubicBezTo>
                  <a:cubicBezTo>
                    <a:pt x="46" y="457"/>
                    <a:pt x="46" y="457"/>
                    <a:pt x="46" y="457"/>
                  </a:cubicBezTo>
                  <a:cubicBezTo>
                    <a:pt x="46" y="631"/>
                    <a:pt x="188" y="773"/>
                    <a:pt x="362" y="773"/>
                  </a:cubicBezTo>
                  <a:cubicBezTo>
                    <a:pt x="536" y="773"/>
                    <a:pt x="678" y="631"/>
                    <a:pt x="678" y="457"/>
                  </a:cubicBezTo>
                  <a:cubicBezTo>
                    <a:pt x="678" y="362"/>
                    <a:pt x="678" y="362"/>
                    <a:pt x="678" y="362"/>
                  </a:cubicBezTo>
                  <a:cubicBezTo>
                    <a:pt x="678" y="188"/>
                    <a:pt x="536" y="46"/>
                    <a:pt x="362" y="46"/>
                  </a:cubicBezTo>
                  <a:cubicBezTo>
                    <a:pt x="288" y="46"/>
                    <a:pt x="216" y="72"/>
                    <a:pt x="159" y="120"/>
                  </a:cubicBezTo>
                  <a:cubicBezTo>
                    <a:pt x="149" y="128"/>
                    <a:pt x="135" y="127"/>
                    <a:pt x="127" y="117"/>
                  </a:cubicBezTo>
                  <a:cubicBezTo>
                    <a:pt x="118" y="107"/>
                    <a:pt x="120" y="92"/>
                    <a:pt x="129" y="84"/>
                  </a:cubicBezTo>
                  <a:cubicBezTo>
                    <a:pt x="194" y="30"/>
                    <a:pt x="277" y="0"/>
                    <a:pt x="362" y="0"/>
                  </a:cubicBezTo>
                  <a:cubicBezTo>
                    <a:pt x="562" y="0"/>
                    <a:pt x="724" y="162"/>
                    <a:pt x="724" y="362"/>
                  </a:cubicBezTo>
                  <a:cubicBezTo>
                    <a:pt x="724" y="457"/>
                    <a:pt x="724" y="457"/>
                    <a:pt x="724" y="457"/>
                  </a:cubicBezTo>
                  <a:cubicBezTo>
                    <a:pt x="724" y="657"/>
                    <a:pt x="562" y="819"/>
                    <a:pt x="362" y="819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67E7D43-6B34-C953-49B6-AFC2CA503256}"/>
              </a:ext>
            </a:extLst>
          </p:cNvPr>
          <p:cNvGrpSpPr>
            <a:grpSpLocks noChangeAspect="1"/>
          </p:cNvGrpSpPr>
          <p:nvPr/>
        </p:nvGrpSpPr>
        <p:grpSpPr>
          <a:xfrm>
            <a:off x="4754646" y="2867181"/>
            <a:ext cx="1202434" cy="1220655"/>
            <a:chOff x="19327813" y="9538787"/>
            <a:chExt cx="733426" cy="744538"/>
          </a:xfrm>
        </p:grpSpPr>
        <p:sp>
          <p:nvSpPr>
            <p:cNvPr id="29" name="Freeform 928">
              <a:extLst>
                <a:ext uri="{FF2B5EF4-FFF2-40B4-BE49-F238E27FC236}">
                  <a16:creationId xmlns:a16="http://schemas.microsoft.com/office/drawing/2014/main" id="{EBFF740F-0726-C273-61C3-81D7A72B1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46938" y="10084887"/>
              <a:ext cx="30163" cy="76200"/>
            </a:xfrm>
            <a:custGeom>
              <a:avLst/>
              <a:gdLst>
                <a:gd name="T0" fmla="*/ 45 w 73"/>
                <a:gd name="T1" fmla="*/ 194 h 194"/>
                <a:gd name="T2" fmla="*/ 17 w 73"/>
                <a:gd name="T3" fmla="*/ 170 h 194"/>
                <a:gd name="T4" fmla="*/ 2 w 73"/>
                <a:gd name="T5" fmla="*/ 32 h 194"/>
                <a:gd name="T6" fmla="*/ 26 w 73"/>
                <a:gd name="T7" fmla="*/ 2 h 194"/>
                <a:gd name="T8" fmla="*/ 56 w 73"/>
                <a:gd name="T9" fmla="*/ 26 h 194"/>
                <a:gd name="T10" fmla="*/ 72 w 73"/>
                <a:gd name="T11" fmla="*/ 164 h 194"/>
                <a:gd name="T12" fmla="*/ 48 w 73"/>
                <a:gd name="T13" fmla="*/ 194 h 194"/>
                <a:gd name="T14" fmla="*/ 45 w 73"/>
                <a:gd name="T1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194">
                  <a:moveTo>
                    <a:pt x="45" y="194"/>
                  </a:moveTo>
                  <a:cubicBezTo>
                    <a:pt x="31" y="194"/>
                    <a:pt x="19" y="184"/>
                    <a:pt x="17" y="170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17"/>
                    <a:pt x="11" y="4"/>
                    <a:pt x="26" y="2"/>
                  </a:cubicBezTo>
                  <a:cubicBezTo>
                    <a:pt x="42" y="0"/>
                    <a:pt x="55" y="11"/>
                    <a:pt x="56" y="26"/>
                  </a:cubicBezTo>
                  <a:cubicBezTo>
                    <a:pt x="72" y="164"/>
                    <a:pt x="72" y="164"/>
                    <a:pt x="72" y="164"/>
                  </a:cubicBezTo>
                  <a:cubicBezTo>
                    <a:pt x="73" y="179"/>
                    <a:pt x="63" y="192"/>
                    <a:pt x="48" y="194"/>
                  </a:cubicBezTo>
                  <a:cubicBezTo>
                    <a:pt x="47" y="194"/>
                    <a:pt x="46" y="194"/>
                    <a:pt x="45" y="19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0" name="Freeform 929">
              <a:extLst>
                <a:ext uri="{FF2B5EF4-FFF2-40B4-BE49-F238E27FC236}">
                  <a16:creationId xmlns:a16="http://schemas.microsoft.com/office/drawing/2014/main" id="{D0F96F4E-AA6F-EA56-8BE5-E31987A83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77026" y="9662612"/>
              <a:ext cx="93663" cy="93663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8 h 235"/>
                <a:gd name="T4" fmla="*/ 118 w 235"/>
                <a:gd name="T5" fmla="*/ 0 h 235"/>
                <a:gd name="T6" fmla="*/ 235 w 235"/>
                <a:gd name="T7" fmla="*/ 118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8 h 235"/>
                <a:gd name="T14" fmla="*/ 118 w 235"/>
                <a:gd name="T15" fmla="*/ 180 h 235"/>
                <a:gd name="T16" fmla="*/ 180 w 235"/>
                <a:gd name="T17" fmla="*/ 118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8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1" name="Freeform 930">
              <a:extLst>
                <a:ext uri="{FF2B5EF4-FFF2-40B4-BE49-F238E27FC236}">
                  <a16:creationId xmlns:a16="http://schemas.microsoft.com/office/drawing/2014/main" id="{FC74FFC8-0878-2B11-BACD-8C5F4280CE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7813" y="9775325"/>
              <a:ext cx="93663" cy="93663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8 h 235"/>
                <a:gd name="T4" fmla="*/ 118 w 235"/>
                <a:gd name="T5" fmla="*/ 0 h 235"/>
                <a:gd name="T6" fmla="*/ 235 w 235"/>
                <a:gd name="T7" fmla="*/ 118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8 h 235"/>
                <a:gd name="T14" fmla="*/ 118 w 235"/>
                <a:gd name="T15" fmla="*/ 180 h 235"/>
                <a:gd name="T16" fmla="*/ 180 w 235"/>
                <a:gd name="T17" fmla="*/ 118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8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2" name="Freeform 931">
              <a:extLst>
                <a:ext uri="{FF2B5EF4-FFF2-40B4-BE49-F238E27FC236}">
                  <a16:creationId xmlns:a16="http://schemas.microsoft.com/office/drawing/2014/main" id="{DEA903B9-ABA9-7422-5FDB-5DA214BAB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00851" y="9726112"/>
              <a:ext cx="92075" cy="92075"/>
            </a:xfrm>
            <a:custGeom>
              <a:avLst/>
              <a:gdLst>
                <a:gd name="T0" fmla="*/ 117 w 234"/>
                <a:gd name="T1" fmla="*/ 234 h 234"/>
                <a:gd name="T2" fmla="*/ 0 w 234"/>
                <a:gd name="T3" fmla="*/ 117 h 234"/>
                <a:gd name="T4" fmla="*/ 117 w 234"/>
                <a:gd name="T5" fmla="*/ 0 h 234"/>
                <a:gd name="T6" fmla="*/ 234 w 234"/>
                <a:gd name="T7" fmla="*/ 117 h 234"/>
                <a:gd name="T8" fmla="*/ 117 w 234"/>
                <a:gd name="T9" fmla="*/ 234 h 234"/>
                <a:gd name="T10" fmla="*/ 117 w 234"/>
                <a:gd name="T11" fmla="*/ 54 h 234"/>
                <a:gd name="T12" fmla="*/ 54 w 234"/>
                <a:gd name="T13" fmla="*/ 117 h 234"/>
                <a:gd name="T14" fmla="*/ 117 w 234"/>
                <a:gd name="T15" fmla="*/ 180 h 234"/>
                <a:gd name="T16" fmla="*/ 180 w 234"/>
                <a:gd name="T17" fmla="*/ 117 h 234"/>
                <a:gd name="T18" fmla="*/ 117 w 234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4">
                  <a:moveTo>
                    <a:pt x="117" y="234"/>
                  </a:moveTo>
                  <a:cubicBezTo>
                    <a:pt x="52" y="234"/>
                    <a:pt x="0" y="182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182" y="0"/>
                    <a:pt x="234" y="52"/>
                    <a:pt x="234" y="117"/>
                  </a:cubicBezTo>
                  <a:cubicBezTo>
                    <a:pt x="234" y="182"/>
                    <a:pt x="182" y="234"/>
                    <a:pt x="117" y="234"/>
                  </a:cubicBezTo>
                  <a:close/>
                  <a:moveTo>
                    <a:pt x="117" y="54"/>
                  </a:moveTo>
                  <a:cubicBezTo>
                    <a:pt x="82" y="54"/>
                    <a:pt x="54" y="82"/>
                    <a:pt x="54" y="117"/>
                  </a:cubicBezTo>
                  <a:cubicBezTo>
                    <a:pt x="54" y="151"/>
                    <a:pt x="82" y="180"/>
                    <a:pt x="117" y="180"/>
                  </a:cubicBezTo>
                  <a:cubicBezTo>
                    <a:pt x="152" y="180"/>
                    <a:pt x="180" y="151"/>
                    <a:pt x="180" y="117"/>
                  </a:cubicBezTo>
                  <a:cubicBezTo>
                    <a:pt x="180" y="82"/>
                    <a:pt x="152" y="54"/>
                    <a:pt x="117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3" name="Freeform 932">
              <a:extLst>
                <a:ext uri="{FF2B5EF4-FFF2-40B4-BE49-F238E27FC236}">
                  <a16:creationId xmlns:a16="http://schemas.microsoft.com/office/drawing/2014/main" id="{1E225C9C-2C56-628B-1B16-45E8DF235B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61188" y="9651500"/>
              <a:ext cx="92075" cy="92075"/>
            </a:xfrm>
            <a:custGeom>
              <a:avLst/>
              <a:gdLst>
                <a:gd name="T0" fmla="*/ 118 w 235"/>
                <a:gd name="T1" fmla="*/ 234 h 234"/>
                <a:gd name="T2" fmla="*/ 0 w 235"/>
                <a:gd name="T3" fmla="*/ 117 h 234"/>
                <a:gd name="T4" fmla="*/ 118 w 235"/>
                <a:gd name="T5" fmla="*/ 0 h 234"/>
                <a:gd name="T6" fmla="*/ 235 w 235"/>
                <a:gd name="T7" fmla="*/ 117 h 234"/>
                <a:gd name="T8" fmla="*/ 118 w 235"/>
                <a:gd name="T9" fmla="*/ 234 h 234"/>
                <a:gd name="T10" fmla="*/ 118 w 235"/>
                <a:gd name="T11" fmla="*/ 54 h 234"/>
                <a:gd name="T12" fmla="*/ 55 w 235"/>
                <a:gd name="T13" fmla="*/ 117 h 234"/>
                <a:gd name="T14" fmla="*/ 118 w 235"/>
                <a:gd name="T15" fmla="*/ 180 h 234"/>
                <a:gd name="T16" fmla="*/ 180 w 235"/>
                <a:gd name="T17" fmla="*/ 117 h 234"/>
                <a:gd name="T18" fmla="*/ 118 w 235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cubicBezTo>
                    <a:pt x="53" y="234"/>
                    <a:pt x="0" y="182"/>
                    <a:pt x="0" y="117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7"/>
                  </a:cubicBezTo>
                  <a:cubicBezTo>
                    <a:pt x="235" y="182"/>
                    <a:pt x="182" y="234"/>
                    <a:pt x="118" y="234"/>
                  </a:cubicBezTo>
                  <a:close/>
                  <a:moveTo>
                    <a:pt x="118" y="54"/>
                  </a:moveTo>
                  <a:cubicBezTo>
                    <a:pt x="83" y="54"/>
                    <a:pt x="55" y="83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4"/>
                    <a:pt x="118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4" name="Freeform 933">
              <a:extLst>
                <a:ext uri="{FF2B5EF4-FFF2-40B4-BE49-F238E27FC236}">
                  <a16:creationId xmlns:a16="http://schemas.microsoft.com/office/drawing/2014/main" id="{BECE7311-382C-F825-2C49-414696C91F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34213" y="9538787"/>
              <a:ext cx="92075" cy="92075"/>
            </a:xfrm>
            <a:custGeom>
              <a:avLst/>
              <a:gdLst>
                <a:gd name="T0" fmla="*/ 117 w 234"/>
                <a:gd name="T1" fmla="*/ 234 h 234"/>
                <a:gd name="T2" fmla="*/ 0 w 234"/>
                <a:gd name="T3" fmla="*/ 117 h 234"/>
                <a:gd name="T4" fmla="*/ 117 w 234"/>
                <a:gd name="T5" fmla="*/ 0 h 234"/>
                <a:gd name="T6" fmla="*/ 234 w 234"/>
                <a:gd name="T7" fmla="*/ 117 h 234"/>
                <a:gd name="T8" fmla="*/ 117 w 234"/>
                <a:gd name="T9" fmla="*/ 234 h 234"/>
                <a:gd name="T10" fmla="*/ 117 w 234"/>
                <a:gd name="T11" fmla="*/ 54 h 234"/>
                <a:gd name="T12" fmla="*/ 54 w 234"/>
                <a:gd name="T13" fmla="*/ 117 h 234"/>
                <a:gd name="T14" fmla="*/ 117 w 234"/>
                <a:gd name="T15" fmla="*/ 180 h 234"/>
                <a:gd name="T16" fmla="*/ 180 w 234"/>
                <a:gd name="T17" fmla="*/ 117 h 234"/>
                <a:gd name="T18" fmla="*/ 117 w 234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4">
                  <a:moveTo>
                    <a:pt x="117" y="234"/>
                  </a:moveTo>
                  <a:cubicBezTo>
                    <a:pt x="52" y="234"/>
                    <a:pt x="0" y="182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182" y="0"/>
                    <a:pt x="234" y="52"/>
                    <a:pt x="234" y="117"/>
                  </a:cubicBezTo>
                  <a:cubicBezTo>
                    <a:pt x="234" y="182"/>
                    <a:pt x="182" y="234"/>
                    <a:pt x="117" y="234"/>
                  </a:cubicBezTo>
                  <a:close/>
                  <a:moveTo>
                    <a:pt x="117" y="54"/>
                  </a:moveTo>
                  <a:cubicBezTo>
                    <a:pt x="82" y="54"/>
                    <a:pt x="54" y="82"/>
                    <a:pt x="54" y="117"/>
                  </a:cubicBezTo>
                  <a:cubicBezTo>
                    <a:pt x="54" y="151"/>
                    <a:pt x="82" y="180"/>
                    <a:pt x="117" y="180"/>
                  </a:cubicBezTo>
                  <a:cubicBezTo>
                    <a:pt x="152" y="180"/>
                    <a:pt x="180" y="151"/>
                    <a:pt x="180" y="117"/>
                  </a:cubicBezTo>
                  <a:cubicBezTo>
                    <a:pt x="180" y="82"/>
                    <a:pt x="152" y="54"/>
                    <a:pt x="117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5" name="Freeform 934">
              <a:extLst>
                <a:ext uri="{FF2B5EF4-FFF2-40B4-BE49-F238E27FC236}">
                  <a16:creationId xmlns:a16="http://schemas.microsoft.com/office/drawing/2014/main" id="{9EC28331-6EC8-DD95-9FD6-B7F785902A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31063" y="9657850"/>
              <a:ext cx="93663" cy="92075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7 h 235"/>
                <a:gd name="T4" fmla="*/ 118 w 235"/>
                <a:gd name="T5" fmla="*/ 0 h 235"/>
                <a:gd name="T6" fmla="*/ 235 w 235"/>
                <a:gd name="T7" fmla="*/ 117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7 h 235"/>
                <a:gd name="T14" fmla="*/ 118 w 235"/>
                <a:gd name="T15" fmla="*/ 180 h 235"/>
                <a:gd name="T16" fmla="*/ 180 w 235"/>
                <a:gd name="T17" fmla="*/ 117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7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7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" name="Freeform 935">
              <a:extLst>
                <a:ext uri="{FF2B5EF4-FFF2-40B4-BE49-F238E27FC236}">
                  <a16:creationId xmlns:a16="http://schemas.microsoft.com/office/drawing/2014/main" id="{0DE53125-A3C3-FBAD-F713-E66AB4CC32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96126" y="9764212"/>
              <a:ext cx="92075" cy="93663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55 h 235"/>
                <a:gd name="T12" fmla="*/ 54 w 234"/>
                <a:gd name="T13" fmla="*/ 118 h 235"/>
                <a:gd name="T14" fmla="*/ 117 w 234"/>
                <a:gd name="T15" fmla="*/ 181 h 235"/>
                <a:gd name="T16" fmla="*/ 180 w 234"/>
                <a:gd name="T17" fmla="*/ 118 h 235"/>
                <a:gd name="T18" fmla="*/ 117 w 234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3" y="55"/>
                    <a:pt x="54" y="83"/>
                    <a:pt x="54" y="118"/>
                  </a:cubicBezTo>
                  <a:cubicBezTo>
                    <a:pt x="54" y="152"/>
                    <a:pt x="83" y="181"/>
                    <a:pt x="117" y="181"/>
                  </a:cubicBezTo>
                  <a:cubicBezTo>
                    <a:pt x="152" y="181"/>
                    <a:pt x="180" y="152"/>
                    <a:pt x="180" y="118"/>
                  </a:cubicBezTo>
                  <a:cubicBezTo>
                    <a:pt x="180" y="83"/>
                    <a:pt x="152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7" name="Freeform 936">
              <a:extLst>
                <a:ext uri="{FF2B5EF4-FFF2-40B4-BE49-F238E27FC236}">
                  <a16:creationId xmlns:a16="http://schemas.microsoft.com/office/drawing/2014/main" id="{C3E2CD11-BF34-1F54-0C32-D14A68E04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634201" y="9864225"/>
              <a:ext cx="92075" cy="92075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8 h 235"/>
                <a:gd name="T4" fmla="*/ 118 w 235"/>
                <a:gd name="T5" fmla="*/ 0 h 235"/>
                <a:gd name="T6" fmla="*/ 235 w 235"/>
                <a:gd name="T7" fmla="*/ 118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8 h 235"/>
                <a:gd name="T14" fmla="*/ 118 w 235"/>
                <a:gd name="T15" fmla="*/ 180 h 235"/>
                <a:gd name="T16" fmla="*/ 180 w 235"/>
                <a:gd name="T17" fmla="*/ 118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8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8" name="Freeform 937">
              <a:extLst>
                <a:ext uri="{FF2B5EF4-FFF2-40B4-BE49-F238E27FC236}">
                  <a16:creationId xmlns:a16="http://schemas.microsoft.com/office/drawing/2014/main" id="{4120C610-C99A-8517-6F47-FC18E1F519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75451" y="9889625"/>
              <a:ext cx="93663" cy="92075"/>
            </a:xfrm>
            <a:custGeom>
              <a:avLst/>
              <a:gdLst>
                <a:gd name="T0" fmla="*/ 117 w 235"/>
                <a:gd name="T1" fmla="*/ 235 h 235"/>
                <a:gd name="T2" fmla="*/ 0 w 235"/>
                <a:gd name="T3" fmla="*/ 117 h 235"/>
                <a:gd name="T4" fmla="*/ 117 w 235"/>
                <a:gd name="T5" fmla="*/ 0 h 235"/>
                <a:gd name="T6" fmla="*/ 235 w 235"/>
                <a:gd name="T7" fmla="*/ 117 h 235"/>
                <a:gd name="T8" fmla="*/ 117 w 235"/>
                <a:gd name="T9" fmla="*/ 235 h 235"/>
                <a:gd name="T10" fmla="*/ 117 w 235"/>
                <a:gd name="T11" fmla="*/ 55 h 235"/>
                <a:gd name="T12" fmla="*/ 54 w 235"/>
                <a:gd name="T13" fmla="*/ 117 h 235"/>
                <a:gd name="T14" fmla="*/ 117 w 235"/>
                <a:gd name="T15" fmla="*/ 180 h 235"/>
                <a:gd name="T16" fmla="*/ 180 w 235"/>
                <a:gd name="T17" fmla="*/ 117 h 235"/>
                <a:gd name="T18" fmla="*/ 117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7" y="235"/>
                  </a:moveTo>
                  <a:cubicBezTo>
                    <a:pt x="53" y="235"/>
                    <a:pt x="0" y="182"/>
                    <a:pt x="0" y="117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182" y="0"/>
                    <a:pt x="235" y="53"/>
                    <a:pt x="235" y="117"/>
                  </a:cubicBezTo>
                  <a:cubicBezTo>
                    <a:pt x="235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3" y="55"/>
                    <a:pt x="54" y="83"/>
                    <a:pt x="54" y="117"/>
                  </a:cubicBezTo>
                  <a:cubicBezTo>
                    <a:pt x="54" y="152"/>
                    <a:pt x="83" y="180"/>
                    <a:pt x="117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9" name="Freeform 938">
              <a:extLst>
                <a:ext uri="{FF2B5EF4-FFF2-40B4-BE49-F238E27FC236}">
                  <a16:creationId xmlns:a16="http://schemas.microsoft.com/office/drawing/2014/main" id="{8574C5A2-35FE-FB13-445D-458FA0468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27813" y="9938837"/>
              <a:ext cx="93663" cy="93663"/>
            </a:xfrm>
            <a:custGeom>
              <a:avLst/>
              <a:gdLst>
                <a:gd name="T0" fmla="*/ 118 w 235"/>
                <a:gd name="T1" fmla="*/ 234 h 234"/>
                <a:gd name="T2" fmla="*/ 0 w 235"/>
                <a:gd name="T3" fmla="*/ 117 h 234"/>
                <a:gd name="T4" fmla="*/ 118 w 235"/>
                <a:gd name="T5" fmla="*/ 0 h 234"/>
                <a:gd name="T6" fmla="*/ 235 w 235"/>
                <a:gd name="T7" fmla="*/ 117 h 234"/>
                <a:gd name="T8" fmla="*/ 118 w 235"/>
                <a:gd name="T9" fmla="*/ 234 h 234"/>
                <a:gd name="T10" fmla="*/ 118 w 235"/>
                <a:gd name="T11" fmla="*/ 54 h 234"/>
                <a:gd name="T12" fmla="*/ 55 w 235"/>
                <a:gd name="T13" fmla="*/ 117 h 234"/>
                <a:gd name="T14" fmla="*/ 118 w 235"/>
                <a:gd name="T15" fmla="*/ 180 h 234"/>
                <a:gd name="T16" fmla="*/ 180 w 235"/>
                <a:gd name="T17" fmla="*/ 117 h 234"/>
                <a:gd name="T18" fmla="*/ 118 w 235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8" y="0"/>
                  </a:cubicBezTo>
                  <a:cubicBezTo>
                    <a:pt x="182" y="0"/>
                    <a:pt x="235" y="52"/>
                    <a:pt x="235" y="117"/>
                  </a:cubicBezTo>
                  <a:cubicBezTo>
                    <a:pt x="235" y="182"/>
                    <a:pt x="182" y="234"/>
                    <a:pt x="118" y="234"/>
                  </a:cubicBezTo>
                  <a:close/>
                  <a:moveTo>
                    <a:pt x="118" y="54"/>
                  </a:moveTo>
                  <a:cubicBezTo>
                    <a:pt x="83" y="54"/>
                    <a:pt x="55" y="83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4"/>
                    <a:pt x="118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0" name="Freeform 939">
              <a:extLst>
                <a:ext uri="{FF2B5EF4-FFF2-40B4-BE49-F238E27FC236}">
                  <a16:creationId xmlns:a16="http://schemas.microsoft.com/office/drawing/2014/main" id="{FEB80695-5A8E-D69F-DF65-EB5D2F5B6E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38938" y="10038850"/>
              <a:ext cx="93663" cy="93663"/>
            </a:xfrm>
            <a:custGeom>
              <a:avLst/>
              <a:gdLst>
                <a:gd name="T0" fmla="*/ 118 w 235"/>
                <a:gd name="T1" fmla="*/ 234 h 234"/>
                <a:gd name="T2" fmla="*/ 0 w 235"/>
                <a:gd name="T3" fmla="*/ 117 h 234"/>
                <a:gd name="T4" fmla="*/ 118 w 235"/>
                <a:gd name="T5" fmla="*/ 0 h 234"/>
                <a:gd name="T6" fmla="*/ 235 w 235"/>
                <a:gd name="T7" fmla="*/ 117 h 234"/>
                <a:gd name="T8" fmla="*/ 118 w 235"/>
                <a:gd name="T9" fmla="*/ 234 h 234"/>
                <a:gd name="T10" fmla="*/ 118 w 235"/>
                <a:gd name="T11" fmla="*/ 54 h 234"/>
                <a:gd name="T12" fmla="*/ 55 w 235"/>
                <a:gd name="T13" fmla="*/ 117 h 234"/>
                <a:gd name="T14" fmla="*/ 118 w 235"/>
                <a:gd name="T15" fmla="*/ 180 h 234"/>
                <a:gd name="T16" fmla="*/ 180 w 235"/>
                <a:gd name="T17" fmla="*/ 117 h 234"/>
                <a:gd name="T18" fmla="*/ 118 w 235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4">
                  <a:moveTo>
                    <a:pt x="118" y="234"/>
                  </a:move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8" y="0"/>
                  </a:cubicBezTo>
                  <a:cubicBezTo>
                    <a:pt x="182" y="0"/>
                    <a:pt x="235" y="52"/>
                    <a:pt x="235" y="117"/>
                  </a:cubicBezTo>
                  <a:cubicBezTo>
                    <a:pt x="235" y="182"/>
                    <a:pt x="182" y="234"/>
                    <a:pt x="118" y="234"/>
                  </a:cubicBezTo>
                  <a:close/>
                  <a:moveTo>
                    <a:pt x="118" y="54"/>
                  </a:moveTo>
                  <a:cubicBezTo>
                    <a:pt x="83" y="54"/>
                    <a:pt x="55" y="82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2"/>
                    <a:pt x="152" y="54"/>
                    <a:pt x="118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1" name="Freeform 940">
              <a:extLst>
                <a:ext uri="{FF2B5EF4-FFF2-40B4-BE49-F238E27FC236}">
                  <a16:creationId xmlns:a16="http://schemas.microsoft.com/office/drawing/2014/main" id="{CF488653-76F5-EE5F-1057-9883BB9276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99276" y="10026150"/>
              <a:ext cx="92075" cy="93663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7 h 235"/>
                <a:gd name="T4" fmla="*/ 118 w 235"/>
                <a:gd name="T5" fmla="*/ 0 h 235"/>
                <a:gd name="T6" fmla="*/ 235 w 235"/>
                <a:gd name="T7" fmla="*/ 117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7 h 235"/>
                <a:gd name="T14" fmla="*/ 118 w 235"/>
                <a:gd name="T15" fmla="*/ 180 h 235"/>
                <a:gd name="T16" fmla="*/ 180 w 235"/>
                <a:gd name="T17" fmla="*/ 117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7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7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2" name="Freeform 941">
              <a:extLst>
                <a:ext uri="{FF2B5EF4-FFF2-40B4-BE49-F238E27FC236}">
                  <a16:creationId xmlns:a16="http://schemas.microsoft.com/office/drawing/2014/main" id="{BA0BAFCB-AF04-11D8-D28F-3C91A931A3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59613" y="10064250"/>
              <a:ext cx="92075" cy="93663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55 h 235"/>
                <a:gd name="T12" fmla="*/ 54 w 234"/>
                <a:gd name="T13" fmla="*/ 118 h 235"/>
                <a:gd name="T14" fmla="*/ 117 w 234"/>
                <a:gd name="T15" fmla="*/ 180 h 235"/>
                <a:gd name="T16" fmla="*/ 180 w 234"/>
                <a:gd name="T17" fmla="*/ 118 h 235"/>
                <a:gd name="T18" fmla="*/ 117 w 234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2" y="55"/>
                    <a:pt x="54" y="83"/>
                    <a:pt x="54" y="118"/>
                  </a:cubicBezTo>
                  <a:cubicBezTo>
                    <a:pt x="54" y="152"/>
                    <a:pt x="82" y="180"/>
                    <a:pt x="117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3" name="Freeform 942">
              <a:extLst>
                <a:ext uri="{FF2B5EF4-FFF2-40B4-BE49-F238E27FC236}">
                  <a16:creationId xmlns:a16="http://schemas.microsoft.com/office/drawing/2014/main" id="{748770FA-847B-2953-3E52-5A493CA26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07238" y="9915025"/>
              <a:ext cx="93663" cy="92075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55 h 235"/>
                <a:gd name="T12" fmla="*/ 54 w 234"/>
                <a:gd name="T13" fmla="*/ 118 h 235"/>
                <a:gd name="T14" fmla="*/ 117 w 234"/>
                <a:gd name="T15" fmla="*/ 180 h 235"/>
                <a:gd name="T16" fmla="*/ 180 w 234"/>
                <a:gd name="T17" fmla="*/ 118 h 235"/>
                <a:gd name="T18" fmla="*/ 117 w 234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3" y="55"/>
                    <a:pt x="54" y="83"/>
                    <a:pt x="54" y="118"/>
                  </a:cubicBezTo>
                  <a:cubicBezTo>
                    <a:pt x="54" y="152"/>
                    <a:pt x="83" y="180"/>
                    <a:pt x="117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4" name="Freeform 943">
              <a:extLst>
                <a:ext uri="{FF2B5EF4-FFF2-40B4-BE49-F238E27FC236}">
                  <a16:creationId xmlns:a16="http://schemas.microsoft.com/office/drawing/2014/main" id="{70A18A17-1B1A-567C-4B56-E34E11FEE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67576" y="9843587"/>
              <a:ext cx="93663" cy="93663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7 h 235"/>
                <a:gd name="T4" fmla="*/ 117 w 234"/>
                <a:gd name="T5" fmla="*/ 0 h 235"/>
                <a:gd name="T6" fmla="*/ 234 w 234"/>
                <a:gd name="T7" fmla="*/ 117 h 235"/>
                <a:gd name="T8" fmla="*/ 117 w 234"/>
                <a:gd name="T9" fmla="*/ 235 h 235"/>
                <a:gd name="T10" fmla="*/ 117 w 234"/>
                <a:gd name="T11" fmla="*/ 55 h 235"/>
                <a:gd name="T12" fmla="*/ 54 w 234"/>
                <a:gd name="T13" fmla="*/ 117 h 235"/>
                <a:gd name="T14" fmla="*/ 117 w 234"/>
                <a:gd name="T15" fmla="*/ 180 h 235"/>
                <a:gd name="T16" fmla="*/ 180 w 234"/>
                <a:gd name="T17" fmla="*/ 117 h 235"/>
                <a:gd name="T18" fmla="*/ 117 w 234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7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7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2" y="55"/>
                    <a:pt x="54" y="83"/>
                    <a:pt x="54" y="117"/>
                  </a:cubicBezTo>
                  <a:cubicBezTo>
                    <a:pt x="54" y="152"/>
                    <a:pt x="82" y="180"/>
                    <a:pt x="117" y="180"/>
                  </a:cubicBezTo>
                  <a:cubicBezTo>
                    <a:pt x="151" y="180"/>
                    <a:pt x="180" y="152"/>
                    <a:pt x="180" y="117"/>
                  </a:cubicBezTo>
                  <a:cubicBezTo>
                    <a:pt x="180" y="83"/>
                    <a:pt x="151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5" name="Freeform 944">
              <a:extLst>
                <a:ext uri="{FF2B5EF4-FFF2-40B4-BE49-F238E27FC236}">
                  <a16:creationId xmlns:a16="http://schemas.microsoft.com/office/drawing/2014/main" id="{CA670A9A-CDA7-71C3-B0F2-537AA6665F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05663" y="10013450"/>
              <a:ext cx="93663" cy="93663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7 h 235"/>
                <a:gd name="T4" fmla="*/ 118 w 235"/>
                <a:gd name="T5" fmla="*/ 0 h 235"/>
                <a:gd name="T6" fmla="*/ 235 w 235"/>
                <a:gd name="T7" fmla="*/ 117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7 h 235"/>
                <a:gd name="T14" fmla="*/ 118 w 235"/>
                <a:gd name="T15" fmla="*/ 180 h 235"/>
                <a:gd name="T16" fmla="*/ 180 w 235"/>
                <a:gd name="T17" fmla="*/ 117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7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7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7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7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6" name="Freeform 945">
              <a:extLst>
                <a:ext uri="{FF2B5EF4-FFF2-40B4-BE49-F238E27FC236}">
                  <a16:creationId xmlns:a16="http://schemas.microsoft.com/office/drawing/2014/main" id="{C0FA3B95-D17C-00BB-399D-DA6FEE9B3F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918363" y="10138862"/>
              <a:ext cx="93663" cy="93663"/>
            </a:xfrm>
            <a:custGeom>
              <a:avLst/>
              <a:gdLst>
                <a:gd name="T0" fmla="*/ 118 w 235"/>
                <a:gd name="T1" fmla="*/ 235 h 235"/>
                <a:gd name="T2" fmla="*/ 0 w 235"/>
                <a:gd name="T3" fmla="*/ 118 h 235"/>
                <a:gd name="T4" fmla="*/ 118 w 235"/>
                <a:gd name="T5" fmla="*/ 0 h 235"/>
                <a:gd name="T6" fmla="*/ 235 w 235"/>
                <a:gd name="T7" fmla="*/ 118 h 235"/>
                <a:gd name="T8" fmla="*/ 118 w 235"/>
                <a:gd name="T9" fmla="*/ 235 h 235"/>
                <a:gd name="T10" fmla="*/ 118 w 235"/>
                <a:gd name="T11" fmla="*/ 55 h 235"/>
                <a:gd name="T12" fmla="*/ 55 w 235"/>
                <a:gd name="T13" fmla="*/ 118 h 235"/>
                <a:gd name="T14" fmla="*/ 118 w 235"/>
                <a:gd name="T15" fmla="*/ 180 h 235"/>
                <a:gd name="T16" fmla="*/ 180 w 235"/>
                <a:gd name="T17" fmla="*/ 118 h 235"/>
                <a:gd name="T18" fmla="*/ 118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8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8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8" y="235"/>
                  </a:cubicBezTo>
                  <a:close/>
                  <a:moveTo>
                    <a:pt x="118" y="55"/>
                  </a:moveTo>
                  <a:cubicBezTo>
                    <a:pt x="83" y="55"/>
                    <a:pt x="55" y="83"/>
                    <a:pt x="55" y="118"/>
                  </a:cubicBezTo>
                  <a:cubicBezTo>
                    <a:pt x="55" y="152"/>
                    <a:pt x="83" y="180"/>
                    <a:pt x="118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8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7" name="Freeform 946">
              <a:extLst>
                <a:ext uri="{FF2B5EF4-FFF2-40B4-BE49-F238E27FC236}">
                  <a16:creationId xmlns:a16="http://schemas.microsoft.com/office/drawing/2014/main" id="{5FB639C6-5960-EF29-0EA8-7471FE516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96126" y="10189662"/>
              <a:ext cx="92075" cy="93663"/>
            </a:xfrm>
            <a:custGeom>
              <a:avLst/>
              <a:gdLst>
                <a:gd name="T0" fmla="*/ 117 w 235"/>
                <a:gd name="T1" fmla="*/ 235 h 235"/>
                <a:gd name="T2" fmla="*/ 0 w 235"/>
                <a:gd name="T3" fmla="*/ 118 h 235"/>
                <a:gd name="T4" fmla="*/ 117 w 235"/>
                <a:gd name="T5" fmla="*/ 0 h 235"/>
                <a:gd name="T6" fmla="*/ 235 w 235"/>
                <a:gd name="T7" fmla="*/ 118 h 235"/>
                <a:gd name="T8" fmla="*/ 117 w 235"/>
                <a:gd name="T9" fmla="*/ 235 h 235"/>
                <a:gd name="T10" fmla="*/ 117 w 235"/>
                <a:gd name="T11" fmla="*/ 55 h 235"/>
                <a:gd name="T12" fmla="*/ 54 w 235"/>
                <a:gd name="T13" fmla="*/ 118 h 235"/>
                <a:gd name="T14" fmla="*/ 117 w 235"/>
                <a:gd name="T15" fmla="*/ 180 h 235"/>
                <a:gd name="T16" fmla="*/ 180 w 235"/>
                <a:gd name="T17" fmla="*/ 118 h 235"/>
                <a:gd name="T18" fmla="*/ 117 w 235"/>
                <a:gd name="T19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235">
                  <a:moveTo>
                    <a:pt x="117" y="235"/>
                  </a:moveTo>
                  <a:cubicBezTo>
                    <a:pt x="53" y="235"/>
                    <a:pt x="0" y="182"/>
                    <a:pt x="0" y="118"/>
                  </a:cubicBezTo>
                  <a:cubicBezTo>
                    <a:pt x="0" y="53"/>
                    <a:pt x="53" y="0"/>
                    <a:pt x="117" y="0"/>
                  </a:cubicBezTo>
                  <a:cubicBezTo>
                    <a:pt x="182" y="0"/>
                    <a:pt x="235" y="53"/>
                    <a:pt x="235" y="118"/>
                  </a:cubicBezTo>
                  <a:cubicBezTo>
                    <a:pt x="235" y="182"/>
                    <a:pt x="182" y="235"/>
                    <a:pt x="117" y="235"/>
                  </a:cubicBezTo>
                  <a:close/>
                  <a:moveTo>
                    <a:pt x="117" y="55"/>
                  </a:moveTo>
                  <a:cubicBezTo>
                    <a:pt x="83" y="55"/>
                    <a:pt x="54" y="83"/>
                    <a:pt x="54" y="118"/>
                  </a:cubicBezTo>
                  <a:cubicBezTo>
                    <a:pt x="54" y="152"/>
                    <a:pt x="83" y="180"/>
                    <a:pt x="117" y="180"/>
                  </a:cubicBezTo>
                  <a:cubicBezTo>
                    <a:pt x="152" y="180"/>
                    <a:pt x="180" y="152"/>
                    <a:pt x="180" y="118"/>
                  </a:cubicBezTo>
                  <a:cubicBezTo>
                    <a:pt x="180" y="83"/>
                    <a:pt x="152" y="55"/>
                    <a:pt x="117" y="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8" name="Freeform 947">
              <a:extLst>
                <a:ext uri="{FF2B5EF4-FFF2-40B4-BE49-F238E27FC236}">
                  <a16:creationId xmlns:a16="http://schemas.microsoft.com/office/drawing/2014/main" id="{315D6D4B-94E9-A27D-9415-7A9613034F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24663" y="9538787"/>
              <a:ext cx="93663" cy="92075"/>
            </a:xfrm>
            <a:custGeom>
              <a:avLst/>
              <a:gdLst>
                <a:gd name="T0" fmla="*/ 117 w 234"/>
                <a:gd name="T1" fmla="*/ 234 h 234"/>
                <a:gd name="T2" fmla="*/ 0 w 234"/>
                <a:gd name="T3" fmla="*/ 117 h 234"/>
                <a:gd name="T4" fmla="*/ 117 w 234"/>
                <a:gd name="T5" fmla="*/ 0 h 234"/>
                <a:gd name="T6" fmla="*/ 234 w 234"/>
                <a:gd name="T7" fmla="*/ 117 h 234"/>
                <a:gd name="T8" fmla="*/ 117 w 234"/>
                <a:gd name="T9" fmla="*/ 234 h 234"/>
                <a:gd name="T10" fmla="*/ 117 w 234"/>
                <a:gd name="T11" fmla="*/ 54 h 234"/>
                <a:gd name="T12" fmla="*/ 54 w 234"/>
                <a:gd name="T13" fmla="*/ 117 h 234"/>
                <a:gd name="T14" fmla="*/ 117 w 234"/>
                <a:gd name="T15" fmla="*/ 180 h 234"/>
                <a:gd name="T16" fmla="*/ 180 w 234"/>
                <a:gd name="T17" fmla="*/ 117 h 234"/>
                <a:gd name="T18" fmla="*/ 117 w 234"/>
                <a:gd name="T19" fmla="*/ 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4">
                  <a:moveTo>
                    <a:pt x="117" y="234"/>
                  </a:moveTo>
                  <a:cubicBezTo>
                    <a:pt x="52" y="234"/>
                    <a:pt x="0" y="182"/>
                    <a:pt x="0" y="117"/>
                  </a:cubicBezTo>
                  <a:cubicBezTo>
                    <a:pt x="0" y="52"/>
                    <a:pt x="52" y="0"/>
                    <a:pt x="117" y="0"/>
                  </a:cubicBezTo>
                  <a:cubicBezTo>
                    <a:pt x="182" y="0"/>
                    <a:pt x="234" y="52"/>
                    <a:pt x="234" y="117"/>
                  </a:cubicBezTo>
                  <a:cubicBezTo>
                    <a:pt x="234" y="182"/>
                    <a:pt x="182" y="234"/>
                    <a:pt x="117" y="234"/>
                  </a:cubicBezTo>
                  <a:close/>
                  <a:moveTo>
                    <a:pt x="117" y="54"/>
                  </a:moveTo>
                  <a:cubicBezTo>
                    <a:pt x="82" y="54"/>
                    <a:pt x="54" y="82"/>
                    <a:pt x="54" y="117"/>
                  </a:cubicBezTo>
                  <a:cubicBezTo>
                    <a:pt x="54" y="151"/>
                    <a:pt x="82" y="180"/>
                    <a:pt x="117" y="180"/>
                  </a:cubicBezTo>
                  <a:cubicBezTo>
                    <a:pt x="151" y="180"/>
                    <a:pt x="180" y="151"/>
                    <a:pt x="180" y="117"/>
                  </a:cubicBezTo>
                  <a:cubicBezTo>
                    <a:pt x="180" y="82"/>
                    <a:pt x="151" y="54"/>
                    <a:pt x="117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49" name="Freeform 948">
              <a:extLst>
                <a:ext uri="{FF2B5EF4-FFF2-40B4-BE49-F238E27FC236}">
                  <a16:creationId xmlns:a16="http://schemas.microsoft.com/office/drawing/2014/main" id="{DE9A1EA6-4406-B029-A6FF-02B1A0691C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5813" y="9610225"/>
              <a:ext cx="120650" cy="85725"/>
            </a:xfrm>
            <a:custGeom>
              <a:avLst/>
              <a:gdLst>
                <a:gd name="T0" fmla="*/ 272 w 303"/>
                <a:gd name="T1" fmla="*/ 214 h 214"/>
                <a:gd name="T2" fmla="*/ 257 w 303"/>
                <a:gd name="T3" fmla="*/ 210 h 214"/>
                <a:gd name="T4" fmla="*/ 16 w 303"/>
                <a:gd name="T5" fmla="*/ 54 h 214"/>
                <a:gd name="T6" fmla="*/ 8 w 303"/>
                <a:gd name="T7" fmla="*/ 17 h 214"/>
                <a:gd name="T8" fmla="*/ 46 w 303"/>
                <a:gd name="T9" fmla="*/ 8 h 214"/>
                <a:gd name="T10" fmla="*/ 287 w 303"/>
                <a:gd name="T11" fmla="*/ 164 h 214"/>
                <a:gd name="T12" fmla="*/ 295 w 303"/>
                <a:gd name="T13" fmla="*/ 202 h 214"/>
                <a:gd name="T14" fmla="*/ 272 w 303"/>
                <a:gd name="T15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3" h="214">
                  <a:moveTo>
                    <a:pt x="272" y="214"/>
                  </a:moveTo>
                  <a:cubicBezTo>
                    <a:pt x="267" y="214"/>
                    <a:pt x="262" y="213"/>
                    <a:pt x="257" y="210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4" y="46"/>
                    <a:pt x="0" y="29"/>
                    <a:pt x="8" y="17"/>
                  </a:cubicBezTo>
                  <a:cubicBezTo>
                    <a:pt x="16" y="4"/>
                    <a:pt x="33" y="0"/>
                    <a:pt x="46" y="8"/>
                  </a:cubicBezTo>
                  <a:cubicBezTo>
                    <a:pt x="287" y="164"/>
                    <a:pt x="287" y="164"/>
                    <a:pt x="287" y="164"/>
                  </a:cubicBezTo>
                  <a:cubicBezTo>
                    <a:pt x="300" y="172"/>
                    <a:pt x="303" y="189"/>
                    <a:pt x="295" y="202"/>
                  </a:cubicBezTo>
                  <a:cubicBezTo>
                    <a:pt x="290" y="210"/>
                    <a:pt x="281" y="214"/>
                    <a:pt x="272" y="21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0" name="Freeform 949">
              <a:extLst>
                <a:ext uri="{FF2B5EF4-FFF2-40B4-BE49-F238E27FC236}">
                  <a16:creationId xmlns:a16="http://schemas.microsoft.com/office/drawing/2014/main" id="{45CB7BE8-E86E-94FA-3748-506C49C99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5026" y="9716587"/>
              <a:ext cx="79375" cy="69850"/>
            </a:xfrm>
            <a:custGeom>
              <a:avLst/>
              <a:gdLst>
                <a:gd name="T0" fmla="*/ 31 w 200"/>
                <a:gd name="T1" fmla="*/ 178 h 178"/>
                <a:gd name="T2" fmla="*/ 10 w 200"/>
                <a:gd name="T3" fmla="*/ 169 h 178"/>
                <a:gd name="T4" fmla="*/ 13 w 200"/>
                <a:gd name="T5" fmla="*/ 130 h 178"/>
                <a:gd name="T6" fmla="*/ 152 w 200"/>
                <a:gd name="T7" fmla="*/ 10 h 178"/>
                <a:gd name="T8" fmla="*/ 191 w 200"/>
                <a:gd name="T9" fmla="*/ 13 h 178"/>
                <a:gd name="T10" fmla="*/ 188 w 200"/>
                <a:gd name="T11" fmla="*/ 51 h 178"/>
                <a:gd name="T12" fmla="*/ 49 w 200"/>
                <a:gd name="T13" fmla="*/ 171 h 178"/>
                <a:gd name="T14" fmla="*/ 31 w 200"/>
                <a:gd name="T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178">
                  <a:moveTo>
                    <a:pt x="31" y="178"/>
                  </a:moveTo>
                  <a:cubicBezTo>
                    <a:pt x="23" y="178"/>
                    <a:pt x="15" y="175"/>
                    <a:pt x="10" y="169"/>
                  </a:cubicBezTo>
                  <a:cubicBezTo>
                    <a:pt x="0" y="157"/>
                    <a:pt x="1" y="140"/>
                    <a:pt x="13" y="130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63" y="0"/>
                    <a:pt x="181" y="1"/>
                    <a:pt x="191" y="13"/>
                  </a:cubicBezTo>
                  <a:cubicBezTo>
                    <a:pt x="200" y="24"/>
                    <a:pt x="199" y="41"/>
                    <a:pt x="188" y="51"/>
                  </a:cubicBezTo>
                  <a:cubicBezTo>
                    <a:pt x="49" y="171"/>
                    <a:pt x="49" y="171"/>
                    <a:pt x="49" y="171"/>
                  </a:cubicBezTo>
                  <a:cubicBezTo>
                    <a:pt x="43" y="176"/>
                    <a:pt x="37" y="178"/>
                    <a:pt x="31" y="178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1" name="Freeform 950">
              <a:extLst>
                <a:ext uri="{FF2B5EF4-FFF2-40B4-BE49-F238E27FC236}">
                  <a16:creationId xmlns:a16="http://schemas.microsoft.com/office/drawing/2014/main" id="{16C6D26F-777F-3A31-C87E-FEC303F19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7101" y="9726112"/>
              <a:ext cx="42863" cy="139700"/>
            </a:xfrm>
            <a:custGeom>
              <a:avLst/>
              <a:gdLst>
                <a:gd name="T0" fmla="*/ 79 w 108"/>
                <a:gd name="T1" fmla="*/ 354 h 354"/>
                <a:gd name="T2" fmla="*/ 52 w 108"/>
                <a:gd name="T3" fmla="*/ 331 h 354"/>
                <a:gd name="T4" fmla="*/ 3 w 108"/>
                <a:gd name="T5" fmla="*/ 34 h 354"/>
                <a:gd name="T6" fmla="*/ 25 w 108"/>
                <a:gd name="T7" fmla="*/ 3 h 354"/>
                <a:gd name="T8" fmla="*/ 56 w 108"/>
                <a:gd name="T9" fmla="*/ 25 h 354"/>
                <a:gd name="T10" fmla="*/ 106 w 108"/>
                <a:gd name="T11" fmla="*/ 322 h 354"/>
                <a:gd name="T12" fmla="*/ 84 w 108"/>
                <a:gd name="T13" fmla="*/ 353 h 354"/>
                <a:gd name="T14" fmla="*/ 79 w 108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354">
                  <a:moveTo>
                    <a:pt x="79" y="354"/>
                  </a:moveTo>
                  <a:cubicBezTo>
                    <a:pt x="66" y="354"/>
                    <a:pt x="54" y="344"/>
                    <a:pt x="52" y="33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0" y="19"/>
                    <a:pt x="10" y="5"/>
                    <a:pt x="25" y="3"/>
                  </a:cubicBezTo>
                  <a:cubicBezTo>
                    <a:pt x="40" y="0"/>
                    <a:pt x="54" y="10"/>
                    <a:pt x="56" y="25"/>
                  </a:cubicBezTo>
                  <a:cubicBezTo>
                    <a:pt x="106" y="322"/>
                    <a:pt x="106" y="322"/>
                    <a:pt x="106" y="322"/>
                  </a:cubicBezTo>
                  <a:cubicBezTo>
                    <a:pt x="108" y="337"/>
                    <a:pt x="98" y="351"/>
                    <a:pt x="84" y="353"/>
                  </a:cubicBezTo>
                  <a:cubicBezTo>
                    <a:pt x="82" y="354"/>
                    <a:pt x="80" y="354"/>
                    <a:pt x="79" y="3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2" name="Freeform 951">
              <a:extLst>
                <a:ext uri="{FF2B5EF4-FFF2-40B4-BE49-F238E27FC236}">
                  <a16:creationId xmlns:a16="http://schemas.microsoft.com/office/drawing/2014/main" id="{A04D1183-E747-E945-5CBB-2FEB225C69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88201" y="9822950"/>
              <a:ext cx="106363" cy="61913"/>
            </a:xfrm>
            <a:custGeom>
              <a:avLst/>
              <a:gdLst>
                <a:gd name="T0" fmla="*/ 235 w 266"/>
                <a:gd name="T1" fmla="*/ 157 h 157"/>
                <a:gd name="T2" fmla="*/ 223 w 266"/>
                <a:gd name="T3" fmla="*/ 154 h 157"/>
                <a:gd name="T4" fmla="*/ 19 w 266"/>
                <a:gd name="T5" fmla="*/ 55 h 157"/>
                <a:gd name="T6" fmla="*/ 7 w 266"/>
                <a:gd name="T7" fmla="*/ 19 h 157"/>
                <a:gd name="T8" fmla="*/ 43 w 266"/>
                <a:gd name="T9" fmla="*/ 6 h 157"/>
                <a:gd name="T10" fmla="*/ 247 w 266"/>
                <a:gd name="T11" fmla="*/ 105 h 157"/>
                <a:gd name="T12" fmla="*/ 259 w 266"/>
                <a:gd name="T13" fmla="*/ 142 h 157"/>
                <a:gd name="T14" fmla="*/ 235 w 266"/>
                <a:gd name="T1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6" h="157">
                  <a:moveTo>
                    <a:pt x="235" y="157"/>
                  </a:moveTo>
                  <a:cubicBezTo>
                    <a:pt x="231" y="157"/>
                    <a:pt x="227" y="156"/>
                    <a:pt x="223" y="1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6" y="49"/>
                    <a:pt x="0" y="32"/>
                    <a:pt x="7" y="19"/>
                  </a:cubicBezTo>
                  <a:cubicBezTo>
                    <a:pt x="13" y="5"/>
                    <a:pt x="29" y="0"/>
                    <a:pt x="43" y="6"/>
                  </a:cubicBezTo>
                  <a:cubicBezTo>
                    <a:pt x="247" y="105"/>
                    <a:pt x="247" y="105"/>
                    <a:pt x="247" y="105"/>
                  </a:cubicBezTo>
                  <a:cubicBezTo>
                    <a:pt x="260" y="112"/>
                    <a:pt x="266" y="128"/>
                    <a:pt x="259" y="142"/>
                  </a:cubicBezTo>
                  <a:cubicBezTo>
                    <a:pt x="255" y="151"/>
                    <a:pt x="245" y="157"/>
                    <a:pt x="235" y="157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3" name="Freeform 952">
              <a:extLst>
                <a:ext uri="{FF2B5EF4-FFF2-40B4-BE49-F238E27FC236}">
                  <a16:creationId xmlns:a16="http://schemas.microsoft.com/office/drawing/2014/main" id="{16C84C3C-8046-A998-2CBE-7BA6F3E31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65988" y="9913437"/>
              <a:ext cx="49213" cy="96838"/>
            </a:xfrm>
            <a:custGeom>
              <a:avLst/>
              <a:gdLst>
                <a:gd name="T0" fmla="*/ 31 w 125"/>
                <a:gd name="T1" fmla="*/ 245 h 245"/>
                <a:gd name="T2" fmla="*/ 22 w 125"/>
                <a:gd name="T3" fmla="*/ 244 h 245"/>
                <a:gd name="T4" fmla="*/ 5 w 125"/>
                <a:gd name="T5" fmla="*/ 209 h 245"/>
                <a:gd name="T6" fmla="*/ 68 w 125"/>
                <a:gd name="T7" fmla="*/ 22 h 245"/>
                <a:gd name="T8" fmla="*/ 103 w 125"/>
                <a:gd name="T9" fmla="*/ 5 h 245"/>
                <a:gd name="T10" fmla="*/ 120 w 125"/>
                <a:gd name="T11" fmla="*/ 39 h 245"/>
                <a:gd name="T12" fmla="*/ 57 w 125"/>
                <a:gd name="T13" fmla="*/ 227 h 245"/>
                <a:gd name="T14" fmla="*/ 31 w 125"/>
                <a:gd name="T15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245">
                  <a:moveTo>
                    <a:pt x="31" y="245"/>
                  </a:moveTo>
                  <a:cubicBezTo>
                    <a:pt x="28" y="245"/>
                    <a:pt x="25" y="245"/>
                    <a:pt x="22" y="244"/>
                  </a:cubicBezTo>
                  <a:cubicBezTo>
                    <a:pt x="8" y="239"/>
                    <a:pt x="0" y="223"/>
                    <a:pt x="5" y="209"/>
                  </a:cubicBezTo>
                  <a:cubicBezTo>
                    <a:pt x="68" y="22"/>
                    <a:pt x="68" y="22"/>
                    <a:pt x="68" y="22"/>
                  </a:cubicBezTo>
                  <a:cubicBezTo>
                    <a:pt x="73" y="8"/>
                    <a:pt x="88" y="0"/>
                    <a:pt x="103" y="5"/>
                  </a:cubicBezTo>
                  <a:cubicBezTo>
                    <a:pt x="117" y="10"/>
                    <a:pt x="125" y="25"/>
                    <a:pt x="120" y="39"/>
                  </a:cubicBezTo>
                  <a:cubicBezTo>
                    <a:pt x="57" y="227"/>
                    <a:pt x="57" y="227"/>
                    <a:pt x="57" y="227"/>
                  </a:cubicBezTo>
                  <a:cubicBezTo>
                    <a:pt x="53" y="238"/>
                    <a:pt x="42" y="245"/>
                    <a:pt x="31" y="24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4" name="Freeform 953">
              <a:extLst>
                <a:ext uri="{FF2B5EF4-FFF2-40B4-BE49-F238E27FC236}">
                  <a16:creationId xmlns:a16="http://schemas.microsoft.com/office/drawing/2014/main" id="{0F6EAD54-C894-A64F-E4B8-F5F73FCEC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77076" y="9607050"/>
              <a:ext cx="66675" cy="179388"/>
            </a:xfrm>
            <a:custGeom>
              <a:avLst/>
              <a:gdLst>
                <a:gd name="T0" fmla="*/ 138 w 168"/>
                <a:gd name="T1" fmla="*/ 453 h 453"/>
                <a:gd name="T2" fmla="*/ 111 w 168"/>
                <a:gd name="T3" fmla="*/ 433 h 453"/>
                <a:gd name="T4" fmla="*/ 3 w 168"/>
                <a:gd name="T5" fmla="*/ 37 h 453"/>
                <a:gd name="T6" fmla="*/ 23 w 168"/>
                <a:gd name="T7" fmla="*/ 4 h 453"/>
                <a:gd name="T8" fmla="*/ 56 w 168"/>
                <a:gd name="T9" fmla="*/ 23 h 453"/>
                <a:gd name="T10" fmla="*/ 164 w 168"/>
                <a:gd name="T11" fmla="*/ 419 h 453"/>
                <a:gd name="T12" fmla="*/ 145 w 168"/>
                <a:gd name="T13" fmla="*/ 452 h 453"/>
                <a:gd name="T14" fmla="*/ 138 w 168"/>
                <a:gd name="T15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453">
                  <a:moveTo>
                    <a:pt x="138" y="453"/>
                  </a:moveTo>
                  <a:cubicBezTo>
                    <a:pt x="126" y="453"/>
                    <a:pt x="115" y="445"/>
                    <a:pt x="111" y="433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0" y="23"/>
                    <a:pt x="8" y="8"/>
                    <a:pt x="23" y="4"/>
                  </a:cubicBezTo>
                  <a:cubicBezTo>
                    <a:pt x="37" y="0"/>
                    <a:pt x="52" y="8"/>
                    <a:pt x="56" y="23"/>
                  </a:cubicBezTo>
                  <a:cubicBezTo>
                    <a:pt x="164" y="419"/>
                    <a:pt x="164" y="419"/>
                    <a:pt x="164" y="419"/>
                  </a:cubicBezTo>
                  <a:cubicBezTo>
                    <a:pt x="168" y="433"/>
                    <a:pt x="159" y="448"/>
                    <a:pt x="145" y="452"/>
                  </a:cubicBezTo>
                  <a:cubicBezTo>
                    <a:pt x="143" y="453"/>
                    <a:pt x="140" y="453"/>
                    <a:pt x="138" y="453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5" name="Freeform 954">
              <a:extLst>
                <a:ext uri="{FF2B5EF4-FFF2-40B4-BE49-F238E27FC236}">
                  <a16:creationId xmlns:a16="http://schemas.microsoft.com/office/drawing/2014/main" id="{110AC3C5-403C-AD67-3873-597CAD1C2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6101" y="9573712"/>
              <a:ext cx="160338" cy="22225"/>
            </a:xfrm>
            <a:custGeom>
              <a:avLst/>
              <a:gdLst>
                <a:gd name="T0" fmla="*/ 374 w 401"/>
                <a:gd name="T1" fmla="*/ 54 h 54"/>
                <a:gd name="T2" fmla="*/ 27 w 401"/>
                <a:gd name="T3" fmla="*/ 54 h 54"/>
                <a:gd name="T4" fmla="*/ 0 w 401"/>
                <a:gd name="T5" fmla="*/ 27 h 54"/>
                <a:gd name="T6" fmla="*/ 27 w 401"/>
                <a:gd name="T7" fmla="*/ 0 h 54"/>
                <a:gd name="T8" fmla="*/ 374 w 401"/>
                <a:gd name="T9" fmla="*/ 0 h 54"/>
                <a:gd name="T10" fmla="*/ 401 w 401"/>
                <a:gd name="T11" fmla="*/ 27 h 54"/>
                <a:gd name="T12" fmla="*/ 374 w 401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1" h="54">
                  <a:moveTo>
                    <a:pt x="374" y="54"/>
                  </a:moveTo>
                  <a:cubicBezTo>
                    <a:pt x="27" y="54"/>
                    <a:pt x="27" y="54"/>
                    <a:pt x="27" y="54"/>
                  </a:cubicBez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389" y="0"/>
                    <a:pt x="401" y="12"/>
                    <a:pt x="401" y="27"/>
                  </a:cubicBezTo>
                  <a:cubicBezTo>
                    <a:pt x="401" y="42"/>
                    <a:pt x="389" y="54"/>
                    <a:pt x="374" y="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6" name="Freeform 955">
              <a:extLst>
                <a:ext uri="{FF2B5EF4-FFF2-40B4-BE49-F238E27FC236}">
                  <a16:creationId xmlns:a16="http://schemas.microsoft.com/office/drawing/2014/main" id="{93102F66-5F81-D8A2-63C5-CF07C71A6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0526" y="9592762"/>
              <a:ext cx="112713" cy="106363"/>
            </a:xfrm>
            <a:custGeom>
              <a:avLst/>
              <a:gdLst>
                <a:gd name="T0" fmla="*/ 31 w 287"/>
                <a:gd name="T1" fmla="*/ 269 h 269"/>
                <a:gd name="T2" fmla="*/ 11 w 287"/>
                <a:gd name="T3" fmla="*/ 260 h 269"/>
                <a:gd name="T4" fmla="*/ 12 w 287"/>
                <a:gd name="T5" fmla="*/ 221 h 269"/>
                <a:gd name="T6" fmla="*/ 238 w 287"/>
                <a:gd name="T7" fmla="*/ 10 h 269"/>
                <a:gd name="T8" fmla="*/ 277 w 287"/>
                <a:gd name="T9" fmla="*/ 12 h 269"/>
                <a:gd name="T10" fmla="*/ 275 w 287"/>
                <a:gd name="T11" fmla="*/ 50 h 269"/>
                <a:gd name="T12" fmla="*/ 49 w 287"/>
                <a:gd name="T13" fmla="*/ 261 h 269"/>
                <a:gd name="T14" fmla="*/ 31 w 287"/>
                <a:gd name="T15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269">
                  <a:moveTo>
                    <a:pt x="31" y="269"/>
                  </a:moveTo>
                  <a:cubicBezTo>
                    <a:pt x="23" y="269"/>
                    <a:pt x="16" y="266"/>
                    <a:pt x="11" y="260"/>
                  </a:cubicBezTo>
                  <a:cubicBezTo>
                    <a:pt x="0" y="249"/>
                    <a:pt x="1" y="232"/>
                    <a:pt x="12" y="221"/>
                  </a:cubicBezTo>
                  <a:cubicBezTo>
                    <a:pt x="238" y="10"/>
                    <a:pt x="238" y="10"/>
                    <a:pt x="238" y="10"/>
                  </a:cubicBezTo>
                  <a:cubicBezTo>
                    <a:pt x="249" y="0"/>
                    <a:pt x="266" y="1"/>
                    <a:pt x="277" y="12"/>
                  </a:cubicBezTo>
                  <a:cubicBezTo>
                    <a:pt x="287" y="23"/>
                    <a:pt x="286" y="40"/>
                    <a:pt x="275" y="50"/>
                  </a:cubicBezTo>
                  <a:cubicBezTo>
                    <a:pt x="49" y="261"/>
                    <a:pt x="49" y="261"/>
                    <a:pt x="49" y="261"/>
                  </a:cubicBezTo>
                  <a:cubicBezTo>
                    <a:pt x="44" y="266"/>
                    <a:pt x="37" y="269"/>
                    <a:pt x="31" y="269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7" name="Freeform 956">
              <a:extLst>
                <a:ext uri="{FF2B5EF4-FFF2-40B4-BE49-F238E27FC236}">
                  <a16:creationId xmlns:a16="http://schemas.microsoft.com/office/drawing/2014/main" id="{3C45EC8A-CE39-9132-7180-B32BBBD5C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5288" y="9710237"/>
              <a:ext cx="82550" cy="57150"/>
            </a:xfrm>
            <a:custGeom>
              <a:avLst/>
              <a:gdLst>
                <a:gd name="T0" fmla="*/ 178 w 210"/>
                <a:gd name="T1" fmla="*/ 142 h 142"/>
                <a:gd name="T2" fmla="*/ 165 w 210"/>
                <a:gd name="T3" fmla="*/ 138 h 142"/>
                <a:gd name="T4" fmla="*/ 18 w 210"/>
                <a:gd name="T5" fmla="*/ 55 h 142"/>
                <a:gd name="T6" fmla="*/ 8 w 210"/>
                <a:gd name="T7" fmla="*/ 17 h 142"/>
                <a:gd name="T8" fmla="*/ 45 w 210"/>
                <a:gd name="T9" fmla="*/ 7 h 142"/>
                <a:gd name="T10" fmla="*/ 192 w 210"/>
                <a:gd name="T11" fmla="*/ 91 h 142"/>
                <a:gd name="T12" fmla="*/ 202 w 210"/>
                <a:gd name="T13" fmla="*/ 128 h 142"/>
                <a:gd name="T14" fmla="*/ 178 w 210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142">
                  <a:moveTo>
                    <a:pt x="178" y="142"/>
                  </a:moveTo>
                  <a:cubicBezTo>
                    <a:pt x="174" y="142"/>
                    <a:pt x="169" y="141"/>
                    <a:pt x="165" y="138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5" y="47"/>
                    <a:pt x="0" y="31"/>
                    <a:pt x="8" y="17"/>
                  </a:cubicBezTo>
                  <a:cubicBezTo>
                    <a:pt x="15" y="4"/>
                    <a:pt x="32" y="0"/>
                    <a:pt x="45" y="7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205" y="98"/>
                    <a:pt x="210" y="115"/>
                    <a:pt x="202" y="128"/>
                  </a:cubicBezTo>
                  <a:cubicBezTo>
                    <a:pt x="197" y="137"/>
                    <a:pt x="188" y="142"/>
                    <a:pt x="178" y="142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8" name="Freeform 957">
              <a:extLst>
                <a:ext uri="{FF2B5EF4-FFF2-40B4-BE49-F238E27FC236}">
                  <a16:creationId xmlns:a16="http://schemas.microsoft.com/office/drawing/2014/main" id="{190E1373-AAF3-8CC1-185E-4DEBB7F97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89751" y="9597525"/>
              <a:ext cx="98425" cy="87313"/>
            </a:xfrm>
            <a:custGeom>
              <a:avLst/>
              <a:gdLst>
                <a:gd name="T0" fmla="*/ 219 w 250"/>
                <a:gd name="T1" fmla="*/ 221 h 221"/>
                <a:gd name="T2" fmla="*/ 202 w 250"/>
                <a:gd name="T3" fmla="*/ 214 h 221"/>
                <a:gd name="T4" fmla="*/ 13 w 250"/>
                <a:gd name="T5" fmla="*/ 52 h 221"/>
                <a:gd name="T6" fmla="*/ 10 w 250"/>
                <a:gd name="T7" fmla="*/ 13 h 221"/>
                <a:gd name="T8" fmla="*/ 49 w 250"/>
                <a:gd name="T9" fmla="*/ 10 h 221"/>
                <a:gd name="T10" fmla="*/ 237 w 250"/>
                <a:gd name="T11" fmla="*/ 173 h 221"/>
                <a:gd name="T12" fmla="*/ 240 w 250"/>
                <a:gd name="T13" fmla="*/ 212 h 221"/>
                <a:gd name="T14" fmla="*/ 219 w 250"/>
                <a:gd name="T15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21">
                  <a:moveTo>
                    <a:pt x="219" y="221"/>
                  </a:moveTo>
                  <a:cubicBezTo>
                    <a:pt x="213" y="221"/>
                    <a:pt x="207" y="219"/>
                    <a:pt x="202" y="21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" y="42"/>
                    <a:pt x="0" y="25"/>
                    <a:pt x="10" y="13"/>
                  </a:cubicBezTo>
                  <a:cubicBezTo>
                    <a:pt x="20" y="2"/>
                    <a:pt x="37" y="0"/>
                    <a:pt x="49" y="10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49" y="183"/>
                    <a:pt x="250" y="200"/>
                    <a:pt x="240" y="212"/>
                  </a:cubicBezTo>
                  <a:cubicBezTo>
                    <a:pt x="235" y="218"/>
                    <a:pt x="227" y="221"/>
                    <a:pt x="219" y="221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59" name="Freeform 958">
              <a:extLst>
                <a:ext uri="{FF2B5EF4-FFF2-40B4-BE49-F238E27FC236}">
                  <a16:creationId xmlns:a16="http://schemas.microsoft.com/office/drawing/2014/main" id="{D7D31B87-8497-1256-348D-A873DCB5F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65938" y="9700712"/>
              <a:ext cx="117475" cy="66675"/>
            </a:xfrm>
            <a:custGeom>
              <a:avLst/>
              <a:gdLst>
                <a:gd name="T0" fmla="*/ 31 w 296"/>
                <a:gd name="T1" fmla="*/ 167 h 167"/>
                <a:gd name="T2" fmla="*/ 6 w 296"/>
                <a:gd name="T3" fmla="*/ 151 h 167"/>
                <a:gd name="T4" fmla="*/ 19 w 296"/>
                <a:gd name="T5" fmla="*/ 115 h 167"/>
                <a:gd name="T6" fmla="*/ 253 w 296"/>
                <a:gd name="T7" fmla="*/ 7 h 167"/>
                <a:gd name="T8" fmla="*/ 289 w 296"/>
                <a:gd name="T9" fmla="*/ 20 h 167"/>
                <a:gd name="T10" fmla="*/ 276 w 296"/>
                <a:gd name="T11" fmla="*/ 56 h 167"/>
                <a:gd name="T12" fmla="*/ 42 w 296"/>
                <a:gd name="T13" fmla="*/ 164 h 167"/>
                <a:gd name="T14" fmla="*/ 31 w 296"/>
                <a:gd name="T1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167">
                  <a:moveTo>
                    <a:pt x="31" y="167"/>
                  </a:moveTo>
                  <a:cubicBezTo>
                    <a:pt x="20" y="167"/>
                    <a:pt x="11" y="161"/>
                    <a:pt x="6" y="151"/>
                  </a:cubicBezTo>
                  <a:cubicBezTo>
                    <a:pt x="0" y="138"/>
                    <a:pt x="6" y="121"/>
                    <a:pt x="19" y="115"/>
                  </a:cubicBezTo>
                  <a:cubicBezTo>
                    <a:pt x="253" y="7"/>
                    <a:pt x="253" y="7"/>
                    <a:pt x="253" y="7"/>
                  </a:cubicBezTo>
                  <a:cubicBezTo>
                    <a:pt x="267" y="0"/>
                    <a:pt x="283" y="6"/>
                    <a:pt x="289" y="20"/>
                  </a:cubicBezTo>
                  <a:cubicBezTo>
                    <a:pt x="296" y="34"/>
                    <a:pt x="290" y="50"/>
                    <a:pt x="276" y="5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38" y="166"/>
                    <a:pt x="35" y="167"/>
                    <a:pt x="31" y="167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0" name="Freeform 959">
              <a:extLst>
                <a:ext uri="{FF2B5EF4-FFF2-40B4-BE49-F238E27FC236}">
                  <a16:creationId xmlns:a16="http://schemas.microsoft.com/office/drawing/2014/main" id="{C6094986-14A2-C3AF-F47A-926FD9C6C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9588" y="9786437"/>
              <a:ext cx="107950" cy="109538"/>
            </a:xfrm>
            <a:custGeom>
              <a:avLst/>
              <a:gdLst>
                <a:gd name="T0" fmla="*/ 240 w 270"/>
                <a:gd name="T1" fmla="*/ 277 h 277"/>
                <a:gd name="T2" fmla="*/ 220 w 270"/>
                <a:gd name="T3" fmla="*/ 269 h 277"/>
                <a:gd name="T4" fmla="*/ 10 w 270"/>
                <a:gd name="T5" fmla="*/ 49 h 277"/>
                <a:gd name="T6" fmla="*/ 11 w 270"/>
                <a:gd name="T7" fmla="*/ 10 h 277"/>
                <a:gd name="T8" fmla="*/ 50 w 270"/>
                <a:gd name="T9" fmla="*/ 11 h 277"/>
                <a:gd name="T10" fmla="*/ 259 w 270"/>
                <a:gd name="T11" fmla="*/ 231 h 277"/>
                <a:gd name="T12" fmla="*/ 258 w 270"/>
                <a:gd name="T13" fmla="*/ 270 h 277"/>
                <a:gd name="T14" fmla="*/ 240 w 270"/>
                <a:gd name="T15" fmla="*/ 27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277">
                  <a:moveTo>
                    <a:pt x="240" y="277"/>
                  </a:moveTo>
                  <a:cubicBezTo>
                    <a:pt x="232" y="277"/>
                    <a:pt x="225" y="274"/>
                    <a:pt x="220" y="26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0" y="38"/>
                    <a:pt x="1" y="20"/>
                    <a:pt x="11" y="10"/>
                  </a:cubicBezTo>
                  <a:cubicBezTo>
                    <a:pt x="22" y="0"/>
                    <a:pt x="40" y="0"/>
                    <a:pt x="50" y="11"/>
                  </a:cubicBezTo>
                  <a:cubicBezTo>
                    <a:pt x="259" y="231"/>
                    <a:pt x="259" y="231"/>
                    <a:pt x="259" y="231"/>
                  </a:cubicBezTo>
                  <a:cubicBezTo>
                    <a:pt x="270" y="242"/>
                    <a:pt x="269" y="259"/>
                    <a:pt x="258" y="270"/>
                  </a:cubicBezTo>
                  <a:cubicBezTo>
                    <a:pt x="253" y="275"/>
                    <a:pt x="246" y="277"/>
                    <a:pt x="240" y="277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1" name="Freeform 960">
              <a:extLst>
                <a:ext uri="{FF2B5EF4-FFF2-40B4-BE49-F238E27FC236}">
                  <a16:creationId xmlns:a16="http://schemas.microsoft.com/office/drawing/2014/main" id="{C27B7CD7-AAA4-BEE7-CA38-3C643D9C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5138" y="9799137"/>
              <a:ext cx="38100" cy="112713"/>
            </a:xfrm>
            <a:custGeom>
              <a:avLst/>
              <a:gdLst>
                <a:gd name="T0" fmla="*/ 29 w 93"/>
                <a:gd name="T1" fmla="*/ 284 h 284"/>
                <a:gd name="T2" fmla="*/ 25 w 93"/>
                <a:gd name="T3" fmla="*/ 284 h 284"/>
                <a:gd name="T4" fmla="*/ 2 w 93"/>
                <a:gd name="T5" fmla="*/ 252 h 284"/>
                <a:gd name="T6" fmla="*/ 37 w 93"/>
                <a:gd name="T7" fmla="*/ 25 h 284"/>
                <a:gd name="T8" fmla="*/ 68 w 93"/>
                <a:gd name="T9" fmla="*/ 2 h 284"/>
                <a:gd name="T10" fmla="*/ 91 w 93"/>
                <a:gd name="T11" fmla="*/ 33 h 284"/>
                <a:gd name="T12" fmla="*/ 56 w 93"/>
                <a:gd name="T13" fmla="*/ 261 h 284"/>
                <a:gd name="T14" fmla="*/ 29 w 93"/>
                <a:gd name="T1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284">
                  <a:moveTo>
                    <a:pt x="29" y="284"/>
                  </a:moveTo>
                  <a:cubicBezTo>
                    <a:pt x="28" y="284"/>
                    <a:pt x="27" y="284"/>
                    <a:pt x="25" y="284"/>
                  </a:cubicBezTo>
                  <a:cubicBezTo>
                    <a:pt x="10" y="281"/>
                    <a:pt x="0" y="267"/>
                    <a:pt x="2" y="252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10"/>
                    <a:pt x="54" y="0"/>
                    <a:pt x="68" y="2"/>
                  </a:cubicBezTo>
                  <a:cubicBezTo>
                    <a:pt x="83" y="4"/>
                    <a:pt x="93" y="18"/>
                    <a:pt x="91" y="33"/>
                  </a:cubicBezTo>
                  <a:cubicBezTo>
                    <a:pt x="56" y="261"/>
                    <a:pt x="56" y="261"/>
                    <a:pt x="56" y="261"/>
                  </a:cubicBezTo>
                  <a:cubicBezTo>
                    <a:pt x="54" y="274"/>
                    <a:pt x="43" y="284"/>
                    <a:pt x="29" y="28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2" name="Freeform 961">
              <a:extLst>
                <a:ext uri="{FF2B5EF4-FFF2-40B4-BE49-F238E27FC236}">
                  <a16:creationId xmlns:a16="http://schemas.microsoft.com/office/drawing/2014/main" id="{5C6F51BB-6B14-C276-E041-00D4AED8F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64326" y="9846762"/>
              <a:ext cx="20638" cy="114300"/>
            </a:xfrm>
            <a:custGeom>
              <a:avLst/>
              <a:gdLst>
                <a:gd name="T0" fmla="*/ 28 w 55"/>
                <a:gd name="T1" fmla="*/ 286 h 286"/>
                <a:gd name="T2" fmla="*/ 0 w 55"/>
                <a:gd name="T3" fmla="*/ 259 h 286"/>
                <a:gd name="T4" fmla="*/ 0 w 55"/>
                <a:gd name="T5" fmla="*/ 28 h 286"/>
                <a:gd name="T6" fmla="*/ 28 w 55"/>
                <a:gd name="T7" fmla="*/ 0 h 286"/>
                <a:gd name="T8" fmla="*/ 55 w 55"/>
                <a:gd name="T9" fmla="*/ 28 h 286"/>
                <a:gd name="T10" fmla="*/ 55 w 55"/>
                <a:gd name="T11" fmla="*/ 259 h 286"/>
                <a:gd name="T12" fmla="*/ 28 w 55"/>
                <a:gd name="T13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286">
                  <a:moveTo>
                    <a:pt x="28" y="286"/>
                  </a:moveTo>
                  <a:cubicBezTo>
                    <a:pt x="12" y="286"/>
                    <a:pt x="0" y="274"/>
                    <a:pt x="0" y="25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8" y="0"/>
                  </a:cubicBezTo>
                  <a:cubicBezTo>
                    <a:pt x="43" y="0"/>
                    <a:pt x="55" y="12"/>
                    <a:pt x="55" y="28"/>
                  </a:cubicBezTo>
                  <a:cubicBezTo>
                    <a:pt x="55" y="259"/>
                    <a:pt x="55" y="259"/>
                    <a:pt x="55" y="259"/>
                  </a:cubicBezTo>
                  <a:cubicBezTo>
                    <a:pt x="55" y="274"/>
                    <a:pt x="43" y="286"/>
                    <a:pt x="28" y="286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3" name="Freeform 962">
              <a:extLst>
                <a:ext uri="{FF2B5EF4-FFF2-40B4-BE49-F238E27FC236}">
                  <a16:creationId xmlns:a16="http://schemas.microsoft.com/office/drawing/2014/main" id="{26F9B623-A3F0-FC09-F3DC-00248DD30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7663" y="9772150"/>
              <a:ext cx="125413" cy="50800"/>
            </a:xfrm>
            <a:custGeom>
              <a:avLst/>
              <a:gdLst>
                <a:gd name="T0" fmla="*/ 30 w 316"/>
                <a:gd name="T1" fmla="*/ 125 h 125"/>
                <a:gd name="T2" fmla="*/ 4 w 316"/>
                <a:gd name="T3" fmla="*/ 105 h 125"/>
                <a:gd name="T4" fmla="*/ 24 w 316"/>
                <a:gd name="T5" fmla="*/ 71 h 125"/>
                <a:gd name="T6" fmla="*/ 278 w 316"/>
                <a:gd name="T7" fmla="*/ 4 h 125"/>
                <a:gd name="T8" fmla="*/ 312 w 316"/>
                <a:gd name="T9" fmla="*/ 23 h 125"/>
                <a:gd name="T10" fmla="*/ 292 w 316"/>
                <a:gd name="T11" fmla="*/ 57 h 125"/>
                <a:gd name="T12" fmla="*/ 38 w 316"/>
                <a:gd name="T13" fmla="*/ 124 h 125"/>
                <a:gd name="T14" fmla="*/ 30 w 316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125">
                  <a:moveTo>
                    <a:pt x="30" y="125"/>
                  </a:moveTo>
                  <a:cubicBezTo>
                    <a:pt x="18" y="125"/>
                    <a:pt x="7" y="117"/>
                    <a:pt x="4" y="105"/>
                  </a:cubicBezTo>
                  <a:cubicBezTo>
                    <a:pt x="0" y="90"/>
                    <a:pt x="9" y="75"/>
                    <a:pt x="24" y="71"/>
                  </a:cubicBezTo>
                  <a:cubicBezTo>
                    <a:pt x="278" y="4"/>
                    <a:pt x="278" y="4"/>
                    <a:pt x="278" y="4"/>
                  </a:cubicBezTo>
                  <a:cubicBezTo>
                    <a:pt x="293" y="0"/>
                    <a:pt x="308" y="9"/>
                    <a:pt x="312" y="23"/>
                  </a:cubicBezTo>
                  <a:cubicBezTo>
                    <a:pt x="316" y="38"/>
                    <a:pt x="307" y="53"/>
                    <a:pt x="292" y="57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5" y="125"/>
                    <a:pt x="33" y="125"/>
                    <a:pt x="30" y="12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4" name="Freeform 963">
              <a:extLst>
                <a:ext uri="{FF2B5EF4-FFF2-40B4-BE49-F238E27FC236}">
                  <a16:creationId xmlns:a16="http://schemas.microsoft.com/office/drawing/2014/main" id="{79BBB69E-24CE-610D-9B73-C42A6B5E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0201" y="9730875"/>
              <a:ext cx="42863" cy="66675"/>
            </a:xfrm>
            <a:custGeom>
              <a:avLst/>
              <a:gdLst>
                <a:gd name="T0" fmla="*/ 31 w 107"/>
                <a:gd name="T1" fmla="*/ 170 h 170"/>
                <a:gd name="T2" fmla="*/ 21 w 107"/>
                <a:gd name="T3" fmla="*/ 168 h 170"/>
                <a:gd name="T4" fmla="*/ 6 w 107"/>
                <a:gd name="T5" fmla="*/ 132 h 170"/>
                <a:gd name="T6" fmla="*/ 51 w 107"/>
                <a:gd name="T7" fmla="*/ 21 h 170"/>
                <a:gd name="T8" fmla="*/ 86 w 107"/>
                <a:gd name="T9" fmla="*/ 6 h 170"/>
                <a:gd name="T10" fmla="*/ 101 w 107"/>
                <a:gd name="T11" fmla="*/ 41 h 170"/>
                <a:gd name="T12" fmla="*/ 56 w 107"/>
                <a:gd name="T13" fmla="*/ 153 h 170"/>
                <a:gd name="T14" fmla="*/ 31 w 107"/>
                <a:gd name="T15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70">
                  <a:moveTo>
                    <a:pt x="31" y="170"/>
                  </a:moveTo>
                  <a:cubicBezTo>
                    <a:pt x="28" y="170"/>
                    <a:pt x="24" y="169"/>
                    <a:pt x="21" y="168"/>
                  </a:cubicBezTo>
                  <a:cubicBezTo>
                    <a:pt x="7" y="162"/>
                    <a:pt x="0" y="146"/>
                    <a:pt x="6" y="132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6" y="7"/>
                    <a:pt x="72" y="0"/>
                    <a:pt x="86" y="6"/>
                  </a:cubicBezTo>
                  <a:cubicBezTo>
                    <a:pt x="100" y="11"/>
                    <a:pt x="107" y="27"/>
                    <a:pt x="101" y="41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2" y="163"/>
                    <a:pt x="42" y="170"/>
                    <a:pt x="31" y="170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5" name="Freeform 964">
              <a:extLst>
                <a:ext uri="{FF2B5EF4-FFF2-40B4-BE49-F238E27FC236}">
                  <a16:creationId xmlns:a16="http://schemas.microsoft.com/office/drawing/2014/main" id="{F42961DA-0091-167D-9ECC-D68610AB0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3713" y="9608637"/>
              <a:ext cx="33338" cy="139700"/>
            </a:xfrm>
            <a:custGeom>
              <a:avLst/>
              <a:gdLst>
                <a:gd name="T0" fmla="*/ 28 w 85"/>
                <a:gd name="T1" fmla="*/ 354 h 354"/>
                <a:gd name="T2" fmla="*/ 26 w 85"/>
                <a:gd name="T3" fmla="*/ 354 h 354"/>
                <a:gd name="T4" fmla="*/ 1 w 85"/>
                <a:gd name="T5" fmla="*/ 324 h 354"/>
                <a:gd name="T6" fmla="*/ 29 w 85"/>
                <a:gd name="T7" fmla="*/ 26 h 354"/>
                <a:gd name="T8" fmla="*/ 59 w 85"/>
                <a:gd name="T9" fmla="*/ 1 h 354"/>
                <a:gd name="T10" fmla="*/ 83 w 85"/>
                <a:gd name="T11" fmla="*/ 31 h 354"/>
                <a:gd name="T12" fmla="*/ 55 w 85"/>
                <a:gd name="T13" fmla="*/ 329 h 354"/>
                <a:gd name="T14" fmla="*/ 28 w 85"/>
                <a:gd name="T15" fmla="*/ 35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54">
                  <a:moveTo>
                    <a:pt x="28" y="354"/>
                  </a:moveTo>
                  <a:cubicBezTo>
                    <a:pt x="27" y="354"/>
                    <a:pt x="27" y="354"/>
                    <a:pt x="26" y="354"/>
                  </a:cubicBezTo>
                  <a:cubicBezTo>
                    <a:pt x="11" y="353"/>
                    <a:pt x="0" y="339"/>
                    <a:pt x="1" y="324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11"/>
                    <a:pt x="43" y="0"/>
                    <a:pt x="59" y="1"/>
                  </a:cubicBezTo>
                  <a:cubicBezTo>
                    <a:pt x="74" y="2"/>
                    <a:pt x="85" y="16"/>
                    <a:pt x="83" y="31"/>
                  </a:cubicBezTo>
                  <a:cubicBezTo>
                    <a:pt x="55" y="329"/>
                    <a:pt x="55" y="329"/>
                    <a:pt x="55" y="329"/>
                  </a:cubicBezTo>
                  <a:cubicBezTo>
                    <a:pt x="54" y="343"/>
                    <a:pt x="42" y="354"/>
                    <a:pt x="28" y="35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6" name="Freeform 965">
              <a:extLst>
                <a:ext uri="{FF2B5EF4-FFF2-40B4-BE49-F238E27FC236}">
                  <a16:creationId xmlns:a16="http://schemas.microsoft.com/office/drawing/2014/main" id="{43430A7B-1A72-C1AE-625C-94EC4722E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5163" y="9602287"/>
              <a:ext cx="58738" cy="76200"/>
            </a:xfrm>
            <a:custGeom>
              <a:avLst/>
              <a:gdLst>
                <a:gd name="T0" fmla="*/ 31 w 147"/>
                <a:gd name="T1" fmla="*/ 194 h 194"/>
                <a:gd name="T2" fmla="*/ 16 w 147"/>
                <a:gd name="T3" fmla="*/ 189 h 194"/>
                <a:gd name="T4" fmla="*/ 8 w 147"/>
                <a:gd name="T5" fmla="*/ 152 h 194"/>
                <a:gd name="T6" fmla="*/ 92 w 147"/>
                <a:gd name="T7" fmla="*/ 17 h 194"/>
                <a:gd name="T8" fmla="*/ 130 w 147"/>
                <a:gd name="T9" fmla="*/ 8 h 194"/>
                <a:gd name="T10" fmla="*/ 139 w 147"/>
                <a:gd name="T11" fmla="*/ 46 h 194"/>
                <a:gd name="T12" fmla="*/ 54 w 147"/>
                <a:gd name="T13" fmla="*/ 181 h 194"/>
                <a:gd name="T14" fmla="*/ 31 w 147"/>
                <a:gd name="T1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94">
                  <a:moveTo>
                    <a:pt x="31" y="194"/>
                  </a:moveTo>
                  <a:cubicBezTo>
                    <a:pt x="26" y="194"/>
                    <a:pt x="21" y="192"/>
                    <a:pt x="16" y="189"/>
                  </a:cubicBezTo>
                  <a:cubicBezTo>
                    <a:pt x="4" y="181"/>
                    <a:pt x="0" y="165"/>
                    <a:pt x="8" y="152"/>
                  </a:cubicBezTo>
                  <a:cubicBezTo>
                    <a:pt x="92" y="17"/>
                    <a:pt x="92" y="17"/>
                    <a:pt x="92" y="17"/>
                  </a:cubicBezTo>
                  <a:cubicBezTo>
                    <a:pt x="100" y="4"/>
                    <a:pt x="117" y="0"/>
                    <a:pt x="130" y="8"/>
                  </a:cubicBezTo>
                  <a:cubicBezTo>
                    <a:pt x="143" y="16"/>
                    <a:pt x="147" y="33"/>
                    <a:pt x="139" y="46"/>
                  </a:cubicBezTo>
                  <a:cubicBezTo>
                    <a:pt x="54" y="181"/>
                    <a:pt x="54" y="181"/>
                    <a:pt x="54" y="181"/>
                  </a:cubicBezTo>
                  <a:cubicBezTo>
                    <a:pt x="49" y="189"/>
                    <a:pt x="40" y="194"/>
                    <a:pt x="31" y="19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7" name="Freeform 966">
              <a:extLst>
                <a:ext uri="{FF2B5EF4-FFF2-40B4-BE49-F238E27FC236}">
                  <a16:creationId xmlns:a16="http://schemas.microsoft.com/office/drawing/2014/main" id="{E5D40207-8883-6B1D-6F4D-46AE09936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73888" y="9721350"/>
              <a:ext cx="44450" cy="163513"/>
            </a:xfrm>
            <a:custGeom>
              <a:avLst/>
              <a:gdLst>
                <a:gd name="T0" fmla="*/ 29 w 112"/>
                <a:gd name="T1" fmla="*/ 414 h 414"/>
                <a:gd name="T2" fmla="*/ 25 w 112"/>
                <a:gd name="T3" fmla="*/ 414 h 414"/>
                <a:gd name="T4" fmla="*/ 2 w 112"/>
                <a:gd name="T5" fmla="*/ 383 h 414"/>
                <a:gd name="T6" fmla="*/ 56 w 112"/>
                <a:gd name="T7" fmla="*/ 25 h 414"/>
                <a:gd name="T8" fmla="*/ 87 w 112"/>
                <a:gd name="T9" fmla="*/ 2 h 414"/>
                <a:gd name="T10" fmla="*/ 110 w 112"/>
                <a:gd name="T11" fmla="*/ 33 h 414"/>
                <a:gd name="T12" fmla="*/ 56 w 112"/>
                <a:gd name="T13" fmla="*/ 391 h 414"/>
                <a:gd name="T14" fmla="*/ 29 w 112"/>
                <a:gd name="T15" fmla="*/ 41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414">
                  <a:moveTo>
                    <a:pt x="29" y="414"/>
                  </a:moveTo>
                  <a:cubicBezTo>
                    <a:pt x="28" y="414"/>
                    <a:pt x="27" y="414"/>
                    <a:pt x="25" y="414"/>
                  </a:cubicBezTo>
                  <a:cubicBezTo>
                    <a:pt x="10" y="411"/>
                    <a:pt x="0" y="397"/>
                    <a:pt x="2" y="383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8" y="10"/>
                    <a:pt x="72" y="0"/>
                    <a:pt x="87" y="2"/>
                  </a:cubicBezTo>
                  <a:cubicBezTo>
                    <a:pt x="102" y="4"/>
                    <a:pt x="112" y="18"/>
                    <a:pt x="110" y="33"/>
                  </a:cubicBezTo>
                  <a:cubicBezTo>
                    <a:pt x="56" y="391"/>
                    <a:pt x="56" y="391"/>
                    <a:pt x="56" y="391"/>
                  </a:cubicBezTo>
                  <a:cubicBezTo>
                    <a:pt x="54" y="404"/>
                    <a:pt x="43" y="414"/>
                    <a:pt x="29" y="41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8" name="Freeform 967">
              <a:extLst>
                <a:ext uri="{FF2B5EF4-FFF2-40B4-BE49-F238E27FC236}">
                  <a16:creationId xmlns:a16="http://schemas.microsoft.com/office/drawing/2014/main" id="{6CB399AF-91A6-F166-0693-C7AF8096C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9926" y="9710237"/>
              <a:ext cx="107950" cy="88900"/>
            </a:xfrm>
            <a:custGeom>
              <a:avLst/>
              <a:gdLst>
                <a:gd name="T0" fmla="*/ 239 w 270"/>
                <a:gd name="T1" fmla="*/ 225 h 225"/>
                <a:gd name="T2" fmla="*/ 222 w 270"/>
                <a:gd name="T3" fmla="*/ 219 h 225"/>
                <a:gd name="T4" fmla="*/ 14 w 270"/>
                <a:gd name="T5" fmla="*/ 53 h 225"/>
                <a:gd name="T6" fmla="*/ 9 w 270"/>
                <a:gd name="T7" fmla="*/ 14 h 225"/>
                <a:gd name="T8" fmla="*/ 48 w 270"/>
                <a:gd name="T9" fmla="*/ 10 h 225"/>
                <a:gd name="T10" fmla="*/ 256 w 270"/>
                <a:gd name="T11" fmla="*/ 176 h 225"/>
                <a:gd name="T12" fmla="*/ 261 w 270"/>
                <a:gd name="T13" fmla="*/ 215 h 225"/>
                <a:gd name="T14" fmla="*/ 239 w 270"/>
                <a:gd name="T1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225">
                  <a:moveTo>
                    <a:pt x="239" y="225"/>
                  </a:moveTo>
                  <a:cubicBezTo>
                    <a:pt x="233" y="225"/>
                    <a:pt x="227" y="223"/>
                    <a:pt x="222" y="219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2" y="43"/>
                    <a:pt x="0" y="26"/>
                    <a:pt x="9" y="14"/>
                  </a:cubicBezTo>
                  <a:cubicBezTo>
                    <a:pt x="19" y="2"/>
                    <a:pt x="36" y="0"/>
                    <a:pt x="48" y="10"/>
                  </a:cubicBezTo>
                  <a:cubicBezTo>
                    <a:pt x="256" y="176"/>
                    <a:pt x="256" y="176"/>
                    <a:pt x="256" y="176"/>
                  </a:cubicBezTo>
                  <a:cubicBezTo>
                    <a:pt x="268" y="186"/>
                    <a:pt x="270" y="203"/>
                    <a:pt x="261" y="215"/>
                  </a:cubicBezTo>
                  <a:cubicBezTo>
                    <a:pt x="255" y="222"/>
                    <a:pt x="247" y="225"/>
                    <a:pt x="239" y="22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69" name="Freeform 968">
              <a:extLst>
                <a:ext uri="{FF2B5EF4-FFF2-40B4-BE49-F238E27FC236}">
                  <a16:creationId xmlns:a16="http://schemas.microsoft.com/office/drawing/2014/main" id="{E577880B-3529-BA05-F411-CB52E071E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7701" y="9815012"/>
              <a:ext cx="125413" cy="87313"/>
            </a:xfrm>
            <a:custGeom>
              <a:avLst/>
              <a:gdLst>
                <a:gd name="T0" fmla="*/ 31 w 316"/>
                <a:gd name="T1" fmla="*/ 217 h 217"/>
                <a:gd name="T2" fmla="*/ 8 w 316"/>
                <a:gd name="T3" fmla="*/ 204 h 217"/>
                <a:gd name="T4" fmla="*/ 17 w 316"/>
                <a:gd name="T5" fmla="*/ 166 h 217"/>
                <a:gd name="T6" fmla="*/ 270 w 316"/>
                <a:gd name="T7" fmla="*/ 8 h 217"/>
                <a:gd name="T8" fmla="*/ 308 w 316"/>
                <a:gd name="T9" fmla="*/ 17 h 217"/>
                <a:gd name="T10" fmla="*/ 299 w 316"/>
                <a:gd name="T11" fmla="*/ 55 h 217"/>
                <a:gd name="T12" fmla="*/ 45 w 316"/>
                <a:gd name="T13" fmla="*/ 213 h 217"/>
                <a:gd name="T14" fmla="*/ 31 w 316"/>
                <a:gd name="T15" fmla="*/ 21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6" h="217">
                  <a:moveTo>
                    <a:pt x="31" y="217"/>
                  </a:moveTo>
                  <a:cubicBezTo>
                    <a:pt x="22" y="217"/>
                    <a:pt x="13" y="212"/>
                    <a:pt x="8" y="204"/>
                  </a:cubicBezTo>
                  <a:cubicBezTo>
                    <a:pt x="0" y="191"/>
                    <a:pt x="4" y="174"/>
                    <a:pt x="17" y="166"/>
                  </a:cubicBezTo>
                  <a:cubicBezTo>
                    <a:pt x="270" y="8"/>
                    <a:pt x="270" y="8"/>
                    <a:pt x="270" y="8"/>
                  </a:cubicBezTo>
                  <a:cubicBezTo>
                    <a:pt x="283" y="0"/>
                    <a:pt x="300" y="4"/>
                    <a:pt x="308" y="17"/>
                  </a:cubicBezTo>
                  <a:cubicBezTo>
                    <a:pt x="316" y="30"/>
                    <a:pt x="312" y="47"/>
                    <a:pt x="299" y="55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1" y="215"/>
                    <a:pt x="36" y="217"/>
                    <a:pt x="31" y="217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0" name="Freeform 969">
              <a:extLst>
                <a:ext uri="{FF2B5EF4-FFF2-40B4-BE49-F238E27FC236}">
                  <a16:creationId xmlns:a16="http://schemas.microsoft.com/office/drawing/2014/main" id="{9EC046F3-57AE-A322-75E6-962783111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4051" y="9907087"/>
              <a:ext cx="125413" cy="53975"/>
            </a:xfrm>
            <a:custGeom>
              <a:avLst/>
              <a:gdLst>
                <a:gd name="T0" fmla="*/ 287 w 318"/>
                <a:gd name="T1" fmla="*/ 135 h 135"/>
                <a:gd name="T2" fmla="*/ 279 w 318"/>
                <a:gd name="T3" fmla="*/ 134 h 135"/>
                <a:gd name="T4" fmla="*/ 23 w 318"/>
                <a:gd name="T5" fmla="*/ 56 h 135"/>
                <a:gd name="T6" fmla="*/ 5 w 318"/>
                <a:gd name="T7" fmla="*/ 22 h 135"/>
                <a:gd name="T8" fmla="*/ 39 w 318"/>
                <a:gd name="T9" fmla="*/ 4 h 135"/>
                <a:gd name="T10" fmla="*/ 295 w 318"/>
                <a:gd name="T11" fmla="*/ 82 h 135"/>
                <a:gd name="T12" fmla="*/ 314 w 318"/>
                <a:gd name="T13" fmla="*/ 116 h 135"/>
                <a:gd name="T14" fmla="*/ 287 w 31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8" h="135">
                  <a:moveTo>
                    <a:pt x="287" y="135"/>
                  </a:moveTo>
                  <a:cubicBezTo>
                    <a:pt x="285" y="135"/>
                    <a:pt x="282" y="135"/>
                    <a:pt x="279" y="134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8" y="52"/>
                    <a:pt x="0" y="37"/>
                    <a:pt x="5" y="22"/>
                  </a:cubicBezTo>
                  <a:cubicBezTo>
                    <a:pt x="9" y="8"/>
                    <a:pt x="24" y="0"/>
                    <a:pt x="39" y="4"/>
                  </a:cubicBezTo>
                  <a:cubicBezTo>
                    <a:pt x="295" y="82"/>
                    <a:pt x="295" y="82"/>
                    <a:pt x="295" y="82"/>
                  </a:cubicBezTo>
                  <a:cubicBezTo>
                    <a:pt x="310" y="86"/>
                    <a:pt x="318" y="102"/>
                    <a:pt x="314" y="116"/>
                  </a:cubicBezTo>
                  <a:cubicBezTo>
                    <a:pt x="310" y="128"/>
                    <a:pt x="299" y="135"/>
                    <a:pt x="287" y="13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1" name="Freeform 970">
              <a:extLst>
                <a:ext uri="{FF2B5EF4-FFF2-40B4-BE49-F238E27FC236}">
                  <a16:creationId xmlns:a16="http://schemas.microsoft.com/office/drawing/2014/main" id="{F761639C-8A2B-21FB-B1CF-6AEA6F258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31051" y="9835650"/>
              <a:ext cx="34925" cy="100013"/>
            </a:xfrm>
            <a:custGeom>
              <a:avLst/>
              <a:gdLst>
                <a:gd name="T0" fmla="*/ 60 w 89"/>
                <a:gd name="T1" fmla="*/ 255 h 255"/>
                <a:gd name="T2" fmla="*/ 33 w 89"/>
                <a:gd name="T3" fmla="*/ 232 h 255"/>
                <a:gd name="T4" fmla="*/ 2 w 89"/>
                <a:gd name="T5" fmla="*/ 34 h 255"/>
                <a:gd name="T6" fmla="*/ 25 w 89"/>
                <a:gd name="T7" fmla="*/ 3 h 255"/>
                <a:gd name="T8" fmla="*/ 56 w 89"/>
                <a:gd name="T9" fmla="*/ 26 h 255"/>
                <a:gd name="T10" fmla="*/ 87 w 89"/>
                <a:gd name="T11" fmla="*/ 223 h 255"/>
                <a:gd name="T12" fmla="*/ 64 w 89"/>
                <a:gd name="T13" fmla="*/ 255 h 255"/>
                <a:gd name="T14" fmla="*/ 60 w 89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255">
                  <a:moveTo>
                    <a:pt x="60" y="255"/>
                  </a:moveTo>
                  <a:cubicBezTo>
                    <a:pt x="47" y="255"/>
                    <a:pt x="35" y="245"/>
                    <a:pt x="33" y="2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19"/>
                    <a:pt x="10" y="5"/>
                    <a:pt x="25" y="3"/>
                  </a:cubicBezTo>
                  <a:cubicBezTo>
                    <a:pt x="40" y="0"/>
                    <a:pt x="54" y="11"/>
                    <a:pt x="56" y="26"/>
                  </a:cubicBezTo>
                  <a:cubicBezTo>
                    <a:pt x="87" y="223"/>
                    <a:pt x="87" y="223"/>
                    <a:pt x="87" y="223"/>
                  </a:cubicBezTo>
                  <a:cubicBezTo>
                    <a:pt x="89" y="238"/>
                    <a:pt x="79" y="252"/>
                    <a:pt x="64" y="255"/>
                  </a:cubicBezTo>
                  <a:cubicBezTo>
                    <a:pt x="63" y="255"/>
                    <a:pt x="61" y="255"/>
                    <a:pt x="60" y="25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2" name="Freeform 971">
              <a:extLst>
                <a:ext uri="{FF2B5EF4-FFF2-40B4-BE49-F238E27FC236}">
                  <a16:creationId xmlns:a16="http://schemas.microsoft.com/office/drawing/2014/main" id="{CC588B1D-DEF9-8837-73BF-E6AE2461DD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69151" y="9973762"/>
              <a:ext cx="71438" cy="71438"/>
            </a:xfrm>
            <a:custGeom>
              <a:avLst/>
              <a:gdLst>
                <a:gd name="T0" fmla="*/ 150 w 180"/>
                <a:gd name="T1" fmla="*/ 182 h 182"/>
                <a:gd name="T2" fmla="*/ 131 w 180"/>
                <a:gd name="T3" fmla="*/ 173 h 182"/>
                <a:gd name="T4" fmla="*/ 10 w 180"/>
                <a:gd name="T5" fmla="*/ 49 h 182"/>
                <a:gd name="T6" fmla="*/ 11 w 180"/>
                <a:gd name="T7" fmla="*/ 11 h 182"/>
                <a:gd name="T8" fmla="*/ 49 w 180"/>
                <a:gd name="T9" fmla="*/ 11 h 182"/>
                <a:gd name="T10" fmla="*/ 170 w 180"/>
                <a:gd name="T11" fmla="*/ 135 h 182"/>
                <a:gd name="T12" fmla="*/ 169 w 180"/>
                <a:gd name="T13" fmla="*/ 174 h 182"/>
                <a:gd name="T14" fmla="*/ 150 w 180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82">
                  <a:moveTo>
                    <a:pt x="150" y="182"/>
                  </a:moveTo>
                  <a:cubicBezTo>
                    <a:pt x="143" y="182"/>
                    <a:pt x="136" y="179"/>
                    <a:pt x="131" y="17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0" y="38"/>
                    <a:pt x="0" y="21"/>
                    <a:pt x="11" y="11"/>
                  </a:cubicBezTo>
                  <a:cubicBezTo>
                    <a:pt x="21" y="0"/>
                    <a:pt x="39" y="0"/>
                    <a:pt x="49" y="11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80" y="146"/>
                    <a:pt x="180" y="164"/>
                    <a:pt x="169" y="174"/>
                  </a:cubicBezTo>
                  <a:cubicBezTo>
                    <a:pt x="164" y="179"/>
                    <a:pt x="157" y="182"/>
                    <a:pt x="150" y="182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3" name="Freeform 972">
              <a:extLst>
                <a:ext uri="{FF2B5EF4-FFF2-40B4-BE49-F238E27FC236}">
                  <a16:creationId xmlns:a16="http://schemas.microsoft.com/office/drawing/2014/main" id="{46DB511F-B78A-5F0C-C43A-89A32FC10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5651" y="9983287"/>
              <a:ext cx="49213" cy="104775"/>
            </a:xfrm>
            <a:custGeom>
              <a:avLst/>
              <a:gdLst>
                <a:gd name="T0" fmla="*/ 30 w 123"/>
                <a:gd name="T1" fmla="*/ 267 h 267"/>
                <a:gd name="T2" fmla="*/ 23 w 123"/>
                <a:gd name="T3" fmla="*/ 266 h 267"/>
                <a:gd name="T4" fmla="*/ 4 w 123"/>
                <a:gd name="T5" fmla="*/ 232 h 267"/>
                <a:gd name="T6" fmla="*/ 66 w 123"/>
                <a:gd name="T7" fmla="*/ 22 h 267"/>
                <a:gd name="T8" fmla="*/ 100 w 123"/>
                <a:gd name="T9" fmla="*/ 4 h 267"/>
                <a:gd name="T10" fmla="*/ 118 w 123"/>
                <a:gd name="T11" fmla="*/ 38 h 267"/>
                <a:gd name="T12" fmla="*/ 57 w 123"/>
                <a:gd name="T13" fmla="*/ 247 h 267"/>
                <a:gd name="T14" fmla="*/ 30 w 123"/>
                <a:gd name="T15" fmla="*/ 26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267">
                  <a:moveTo>
                    <a:pt x="30" y="267"/>
                  </a:moveTo>
                  <a:cubicBezTo>
                    <a:pt x="28" y="267"/>
                    <a:pt x="25" y="266"/>
                    <a:pt x="23" y="266"/>
                  </a:cubicBezTo>
                  <a:cubicBezTo>
                    <a:pt x="8" y="261"/>
                    <a:pt x="0" y="246"/>
                    <a:pt x="4" y="23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70" y="8"/>
                    <a:pt x="85" y="0"/>
                    <a:pt x="100" y="4"/>
                  </a:cubicBezTo>
                  <a:cubicBezTo>
                    <a:pt x="114" y="8"/>
                    <a:pt x="123" y="23"/>
                    <a:pt x="118" y="38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53" y="259"/>
                    <a:pt x="42" y="267"/>
                    <a:pt x="30" y="267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4" name="Freeform 973">
              <a:extLst>
                <a:ext uri="{FF2B5EF4-FFF2-40B4-BE49-F238E27FC236}">
                  <a16:creationId xmlns:a16="http://schemas.microsoft.com/office/drawing/2014/main" id="{B4720EE3-6CF5-4446-6001-089935E69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88176" y="9927725"/>
              <a:ext cx="107950" cy="160338"/>
            </a:xfrm>
            <a:custGeom>
              <a:avLst/>
              <a:gdLst>
                <a:gd name="T0" fmla="*/ 243 w 274"/>
                <a:gd name="T1" fmla="*/ 406 h 406"/>
                <a:gd name="T2" fmla="*/ 220 w 274"/>
                <a:gd name="T3" fmla="*/ 393 h 406"/>
                <a:gd name="T4" fmla="*/ 8 w 274"/>
                <a:gd name="T5" fmla="*/ 45 h 406"/>
                <a:gd name="T6" fmla="*/ 17 w 274"/>
                <a:gd name="T7" fmla="*/ 7 h 406"/>
                <a:gd name="T8" fmla="*/ 55 w 274"/>
                <a:gd name="T9" fmla="*/ 17 h 406"/>
                <a:gd name="T10" fmla="*/ 266 w 274"/>
                <a:gd name="T11" fmla="*/ 364 h 406"/>
                <a:gd name="T12" fmla="*/ 257 w 274"/>
                <a:gd name="T13" fmla="*/ 402 h 406"/>
                <a:gd name="T14" fmla="*/ 243 w 274"/>
                <a:gd name="T15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406">
                  <a:moveTo>
                    <a:pt x="243" y="406"/>
                  </a:moveTo>
                  <a:cubicBezTo>
                    <a:pt x="234" y="406"/>
                    <a:pt x="225" y="401"/>
                    <a:pt x="220" y="393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0" y="32"/>
                    <a:pt x="4" y="15"/>
                    <a:pt x="17" y="7"/>
                  </a:cubicBezTo>
                  <a:cubicBezTo>
                    <a:pt x="30" y="0"/>
                    <a:pt x="47" y="4"/>
                    <a:pt x="55" y="17"/>
                  </a:cubicBezTo>
                  <a:cubicBezTo>
                    <a:pt x="266" y="364"/>
                    <a:pt x="266" y="364"/>
                    <a:pt x="266" y="364"/>
                  </a:cubicBezTo>
                  <a:cubicBezTo>
                    <a:pt x="274" y="377"/>
                    <a:pt x="270" y="394"/>
                    <a:pt x="257" y="402"/>
                  </a:cubicBezTo>
                  <a:cubicBezTo>
                    <a:pt x="253" y="404"/>
                    <a:pt x="248" y="406"/>
                    <a:pt x="243" y="406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5" name="Freeform 974">
              <a:extLst>
                <a:ext uri="{FF2B5EF4-FFF2-40B4-BE49-F238E27FC236}">
                  <a16:creationId xmlns:a16="http://schemas.microsoft.com/office/drawing/2014/main" id="{C49A9AD8-3C2B-540B-15EA-32E598C02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43726" y="9937250"/>
              <a:ext cx="42863" cy="107950"/>
            </a:xfrm>
            <a:custGeom>
              <a:avLst/>
              <a:gdLst>
                <a:gd name="T0" fmla="*/ 30 w 110"/>
                <a:gd name="T1" fmla="*/ 272 h 272"/>
                <a:gd name="T2" fmla="*/ 23 w 110"/>
                <a:gd name="T3" fmla="*/ 271 h 272"/>
                <a:gd name="T4" fmla="*/ 3 w 110"/>
                <a:gd name="T5" fmla="*/ 238 h 272"/>
                <a:gd name="T6" fmla="*/ 54 w 110"/>
                <a:gd name="T7" fmla="*/ 24 h 272"/>
                <a:gd name="T8" fmla="*/ 86 w 110"/>
                <a:gd name="T9" fmla="*/ 4 h 272"/>
                <a:gd name="T10" fmla="*/ 107 w 110"/>
                <a:gd name="T11" fmla="*/ 36 h 272"/>
                <a:gd name="T12" fmla="*/ 56 w 110"/>
                <a:gd name="T13" fmla="*/ 251 h 272"/>
                <a:gd name="T14" fmla="*/ 30 w 110"/>
                <a:gd name="T15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272">
                  <a:moveTo>
                    <a:pt x="30" y="272"/>
                  </a:moveTo>
                  <a:cubicBezTo>
                    <a:pt x="28" y="272"/>
                    <a:pt x="25" y="272"/>
                    <a:pt x="23" y="271"/>
                  </a:cubicBezTo>
                  <a:cubicBezTo>
                    <a:pt x="9" y="268"/>
                    <a:pt x="0" y="253"/>
                    <a:pt x="3" y="238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7" y="9"/>
                    <a:pt x="72" y="0"/>
                    <a:pt x="86" y="4"/>
                  </a:cubicBezTo>
                  <a:cubicBezTo>
                    <a:pt x="101" y="7"/>
                    <a:pt x="110" y="22"/>
                    <a:pt x="107" y="36"/>
                  </a:cubicBezTo>
                  <a:cubicBezTo>
                    <a:pt x="56" y="251"/>
                    <a:pt x="56" y="251"/>
                    <a:pt x="56" y="251"/>
                  </a:cubicBezTo>
                  <a:cubicBezTo>
                    <a:pt x="53" y="263"/>
                    <a:pt x="42" y="272"/>
                    <a:pt x="30" y="272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6" name="Freeform 975">
              <a:extLst>
                <a:ext uri="{FF2B5EF4-FFF2-40B4-BE49-F238E27FC236}">
                  <a16:creationId xmlns:a16="http://schemas.microsoft.com/office/drawing/2014/main" id="{F713610E-E2CA-F5C9-16AF-12A8BE351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6888" y="9905500"/>
              <a:ext cx="109538" cy="34925"/>
            </a:xfrm>
            <a:custGeom>
              <a:avLst/>
              <a:gdLst>
                <a:gd name="T0" fmla="*/ 29 w 279"/>
                <a:gd name="T1" fmla="*/ 89 h 89"/>
                <a:gd name="T2" fmla="*/ 2 w 279"/>
                <a:gd name="T3" fmla="*/ 65 h 89"/>
                <a:gd name="T4" fmla="*/ 25 w 279"/>
                <a:gd name="T5" fmla="*/ 34 h 89"/>
                <a:gd name="T6" fmla="*/ 246 w 279"/>
                <a:gd name="T7" fmla="*/ 2 h 89"/>
                <a:gd name="T8" fmla="*/ 277 w 279"/>
                <a:gd name="T9" fmla="*/ 25 h 89"/>
                <a:gd name="T10" fmla="*/ 254 w 279"/>
                <a:gd name="T11" fmla="*/ 56 h 89"/>
                <a:gd name="T12" fmla="*/ 33 w 279"/>
                <a:gd name="T13" fmla="*/ 88 h 89"/>
                <a:gd name="T14" fmla="*/ 29 w 279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89">
                  <a:moveTo>
                    <a:pt x="29" y="89"/>
                  </a:moveTo>
                  <a:cubicBezTo>
                    <a:pt x="16" y="89"/>
                    <a:pt x="4" y="79"/>
                    <a:pt x="2" y="65"/>
                  </a:cubicBezTo>
                  <a:cubicBezTo>
                    <a:pt x="0" y="50"/>
                    <a:pt x="10" y="37"/>
                    <a:pt x="25" y="34"/>
                  </a:cubicBezTo>
                  <a:cubicBezTo>
                    <a:pt x="246" y="2"/>
                    <a:pt x="246" y="2"/>
                    <a:pt x="246" y="2"/>
                  </a:cubicBezTo>
                  <a:cubicBezTo>
                    <a:pt x="261" y="0"/>
                    <a:pt x="275" y="10"/>
                    <a:pt x="277" y="25"/>
                  </a:cubicBezTo>
                  <a:cubicBezTo>
                    <a:pt x="279" y="40"/>
                    <a:pt x="269" y="54"/>
                    <a:pt x="254" y="56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9"/>
                    <a:pt x="30" y="89"/>
                    <a:pt x="29" y="89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7" name="Freeform 976">
              <a:extLst>
                <a:ext uri="{FF2B5EF4-FFF2-40B4-BE49-F238E27FC236}">
                  <a16:creationId xmlns:a16="http://schemas.microsoft.com/office/drawing/2014/main" id="{0EABC5D5-05EB-CA69-3F92-4F27D77C3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6076" y="9937250"/>
              <a:ext cx="103188" cy="47625"/>
            </a:xfrm>
            <a:custGeom>
              <a:avLst/>
              <a:gdLst>
                <a:gd name="T0" fmla="*/ 31 w 259"/>
                <a:gd name="T1" fmla="*/ 120 h 120"/>
                <a:gd name="T2" fmla="*/ 5 w 259"/>
                <a:gd name="T3" fmla="*/ 101 h 120"/>
                <a:gd name="T4" fmla="*/ 23 w 259"/>
                <a:gd name="T5" fmla="*/ 67 h 120"/>
                <a:gd name="T6" fmla="*/ 220 w 259"/>
                <a:gd name="T7" fmla="*/ 5 h 120"/>
                <a:gd name="T8" fmla="*/ 254 w 259"/>
                <a:gd name="T9" fmla="*/ 23 h 120"/>
                <a:gd name="T10" fmla="*/ 236 w 259"/>
                <a:gd name="T11" fmla="*/ 57 h 120"/>
                <a:gd name="T12" fmla="*/ 39 w 259"/>
                <a:gd name="T13" fmla="*/ 119 h 120"/>
                <a:gd name="T14" fmla="*/ 31 w 259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9" h="120">
                  <a:moveTo>
                    <a:pt x="31" y="120"/>
                  </a:moveTo>
                  <a:cubicBezTo>
                    <a:pt x="19" y="120"/>
                    <a:pt x="8" y="113"/>
                    <a:pt x="5" y="101"/>
                  </a:cubicBezTo>
                  <a:cubicBezTo>
                    <a:pt x="0" y="87"/>
                    <a:pt x="8" y="71"/>
                    <a:pt x="23" y="67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34" y="0"/>
                    <a:pt x="250" y="9"/>
                    <a:pt x="254" y="23"/>
                  </a:cubicBezTo>
                  <a:cubicBezTo>
                    <a:pt x="259" y="37"/>
                    <a:pt x="251" y="53"/>
                    <a:pt x="236" y="57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6" y="120"/>
                    <a:pt x="33" y="120"/>
                    <a:pt x="31" y="120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8" name="Freeform 977">
              <a:extLst>
                <a:ext uri="{FF2B5EF4-FFF2-40B4-BE49-F238E27FC236}">
                  <a16:creationId xmlns:a16="http://schemas.microsoft.com/office/drawing/2014/main" id="{7E029D87-7768-0F7E-F565-DD91D12E5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89726" y="9997575"/>
              <a:ext cx="80963" cy="74613"/>
            </a:xfrm>
            <a:custGeom>
              <a:avLst/>
              <a:gdLst>
                <a:gd name="T0" fmla="*/ 174 w 204"/>
                <a:gd name="T1" fmla="*/ 185 h 185"/>
                <a:gd name="T2" fmla="*/ 156 w 204"/>
                <a:gd name="T3" fmla="*/ 178 h 185"/>
                <a:gd name="T4" fmla="*/ 12 w 204"/>
                <a:gd name="T5" fmla="*/ 51 h 185"/>
                <a:gd name="T6" fmla="*/ 10 w 204"/>
                <a:gd name="T7" fmla="*/ 12 h 185"/>
                <a:gd name="T8" fmla="*/ 49 w 204"/>
                <a:gd name="T9" fmla="*/ 10 h 185"/>
                <a:gd name="T10" fmla="*/ 192 w 204"/>
                <a:gd name="T11" fmla="*/ 137 h 185"/>
                <a:gd name="T12" fmla="*/ 194 w 204"/>
                <a:gd name="T13" fmla="*/ 176 h 185"/>
                <a:gd name="T14" fmla="*/ 174 w 204"/>
                <a:gd name="T15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85">
                  <a:moveTo>
                    <a:pt x="174" y="185"/>
                  </a:moveTo>
                  <a:cubicBezTo>
                    <a:pt x="168" y="185"/>
                    <a:pt x="161" y="183"/>
                    <a:pt x="156" y="178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" y="41"/>
                    <a:pt x="0" y="23"/>
                    <a:pt x="10" y="12"/>
                  </a:cubicBezTo>
                  <a:cubicBezTo>
                    <a:pt x="20" y="1"/>
                    <a:pt x="37" y="0"/>
                    <a:pt x="49" y="10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203" y="147"/>
                    <a:pt x="204" y="164"/>
                    <a:pt x="194" y="176"/>
                  </a:cubicBezTo>
                  <a:cubicBezTo>
                    <a:pt x="189" y="182"/>
                    <a:pt x="182" y="185"/>
                    <a:pt x="174" y="185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79" name="Freeform 978">
              <a:extLst>
                <a:ext uri="{FF2B5EF4-FFF2-40B4-BE49-F238E27FC236}">
                  <a16:creationId xmlns:a16="http://schemas.microsoft.com/office/drawing/2014/main" id="{EA893BD4-51AC-ACD7-EC50-B5A6798E4F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4976" y="9959475"/>
              <a:ext cx="38100" cy="103188"/>
            </a:xfrm>
            <a:custGeom>
              <a:avLst/>
              <a:gdLst>
                <a:gd name="T0" fmla="*/ 30 w 96"/>
                <a:gd name="T1" fmla="*/ 261 h 261"/>
                <a:gd name="T2" fmla="*/ 25 w 96"/>
                <a:gd name="T3" fmla="*/ 261 h 261"/>
                <a:gd name="T4" fmla="*/ 3 w 96"/>
                <a:gd name="T5" fmla="*/ 229 h 261"/>
                <a:gd name="T6" fmla="*/ 39 w 96"/>
                <a:gd name="T7" fmla="*/ 25 h 261"/>
                <a:gd name="T8" fmla="*/ 71 w 96"/>
                <a:gd name="T9" fmla="*/ 3 h 261"/>
                <a:gd name="T10" fmla="*/ 93 w 96"/>
                <a:gd name="T11" fmla="*/ 34 h 261"/>
                <a:gd name="T12" fmla="*/ 57 w 96"/>
                <a:gd name="T13" fmla="*/ 239 h 261"/>
                <a:gd name="T14" fmla="*/ 30 w 96"/>
                <a:gd name="T15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261">
                  <a:moveTo>
                    <a:pt x="30" y="261"/>
                  </a:moveTo>
                  <a:cubicBezTo>
                    <a:pt x="28" y="261"/>
                    <a:pt x="26" y="261"/>
                    <a:pt x="25" y="261"/>
                  </a:cubicBezTo>
                  <a:cubicBezTo>
                    <a:pt x="10" y="258"/>
                    <a:pt x="0" y="244"/>
                    <a:pt x="3" y="229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2" y="10"/>
                    <a:pt x="56" y="0"/>
                    <a:pt x="71" y="3"/>
                  </a:cubicBezTo>
                  <a:cubicBezTo>
                    <a:pt x="86" y="5"/>
                    <a:pt x="96" y="19"/>
                    <a:pt x="93" y="34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54" y="252"/>
                    <a:pt x="43" y="261"/>
                    <a:pt x="30" y="261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0" name="Freeform 979">
              <a:extLst>
                <a:ext uri="{FF2B5EF4-FFF2-40B4-BE49-F238E27FC236}">
                  <a16:creationId xmlns:a16="http://schemas.microsoft.com/office/drawing/2014/main" id="{503AA98E-D360-C66B-0C5B-8B7162FC4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9263" y="9927725"/>
              <a:ext cx="161925" cy="144463"/>
            </a:xfrm>
            <a:custGeom>
              <a:avLst/>
              <a:gdLst>
                <a:gd name="T0" fmla="*/ 30 w 407"/>
                <a:gd name="T1" fmla="*/ 363 h 363"/>
                <a:gd name="T2" fmla="*/ 10 w 407"/>
                <a:gd name="T3" fmla="*/ 353 h 363"/>
                <a:gd name="T4" fmla="*/ 12 w 407"/>
                <a:gd name="T5" fmla="*/ 315 h 363"/>
                <a:gd name="T6" fmla="*/ 358 w 407"/>
                <a:gd name="T7" fmla="*/ 10 h 363"/>
                <a:gd name="T8" fmla="*/ 397 w 407"/>
                <a:gd name="T9" fmla="*/ 13 h 363"/>
                <a:gd name="T10" fmla="*/ 394 w 407"/>
                <a:gd name="T11" fmla="*/ 51 h 363"/>
                <a:gd name="T12" fmla="*/ 48 w 407"/>
                <a:gd name="T13" fmla="*/ 356 h 363"/>
                <a:gd name="T14" fmla="*/ 30 w 407"/>
                <a:gd name="T15" fmla="*/ 363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363">
                  <a:moveTo>
                    <a:pt x="30" y="363"/>
                  </a:moveTo>
                  <a:cubicBezTo>
                    <a:pt x="23" y="363"/>
                    <a:pt x="15" y="359"/>
                    <a:pt x="10" y="353"/>
                  </a:cubicBezTo>
                  <a:cubicBezTo>
                    <a:pt x="0" y="342"/>
                    <a:pt x="1" y="325"/>
                    <a:pt x="12" y="315"/>
                  </a:cubicBezTo>
                  <a:cubicBezTo>
                    <a:pt x="358" y="10"/>
                    <a:pt x="358" y="10"/>
                    <a:pt x="358" y="10"/>
                  </a:cubicBezTo>
                  <a:cubicBezTo>
                    <a:pt x="369" y="0"/>
                    <a:pt x="387" y="1"/>
                    <a:pt x="397" y="13"/>
                  </a:cubicBezTo>
                  <a:cubicBezTo>
                    <a:pt x="407" y="24"/>
                    <a:pt x="405" y="41"/>
                    <a:pt x="394" y="51"/>
                  </a:cubicBezTo>
                  <a:cubicBezTo>
                    <a:pt x="48" y="356"/>
                    <a:pt x="48" y="356"/>
                    <a:pt x="48" y="356"/>
                  </a:cubicBezTo>
                  <a:cubicBezTo>
                    <a:pt x="43" y="360"/>
                    <a:pt x="37" y="363"/>
                    <a:pt x="30" y="363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1" name="Freeform 980">
              <a:extLst>
                <a:ext uri="{FF2B5EF4-FFF2-40B4-BE49-F238E27FC236}">
                  <a16:creationId xmlns:a16="http://schemas.microsoft.com/office/drawing/2014/main" id="{C283D735-9521-ED12-9509-09104962D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0376" y="10065837"/>
              <a:ext cx="111125" cy="26988"/>
            </a:xfrm>
            <a:custGeom>
              <a:avLst/>
              <a:gdLst>
                <a:gd name="T0" fmla="*/ 28 w 281"/>
                <a:gd name="T1" fmla="*/ 66 h 66"/>
                <a:gd name="T2" fmla="*/ 1 w 281"/>
                <a:gd name="T3" fmla="*/ 40 h 66"/>
                <a:gd name="T4" fmla="*/ 27 w 281"/>
                <a:gd name="T5" fmla="*/ 11 h 66"/>
                <a:gd name="T6" fmla="*/ 251 w 281"/>
                <a:gd name="T7" fmla="*/ 1 h 66"/>
                <a:gd name="T8" fmla="*/ 280 w 281"/>
                <a:gd name="T9" fmla="*/ 27 h 66"/>
                <a:gd name="T10" fmla="*/ 254 w 281"/>
                <a:gd name="T11" fmla="*/ 56 h 66"/>
                <a:gd name="T12" fmla="*/ 29 w 281"/>
                <a:gd name="T13" fmla="*/ 66 h 66"/>
                <a:gd name="T14" fmla="*/ 28 w 281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66">
                  <a:moveTo>
                    <a:pt x="28" y="66"/>
                  </a:moveTo>
                  <a:cubicBezTo>
                    <a:pt x="13" y="66"/>
                    <a:pt x="1" y="55"/>
                    <a:pt x="1" y="40"/>
                  </a:cubicBezTo>
                  <a:cubicBezTo>
                    <a:pt x="0" y="25"/>
                    <a:pt x="12" y="12"/>
                    <a:pt x="27" y="11"/>
                  </a:cubicBezTo>
                  <a:cubicBezTo>
                    <a:pt x="251" y="1"/>
                    <a:pt x="251" y="1"/>
                    <a:pt x="251" y="1"/>
                  </a:cubicBezTo>
                  <a:cubicBezTo>
                    <a:pt x="267" y="0"/>
                    <a:pt x="279" y="12"/>
                    <a:pt x="280" y="27"/>
                  </a:cubicBezTo>
                  <a:cubicBezTo>
                    <a:pt x="281" y="42"/>
                    <a:pt x="269" y="55"/>
                    <a:pt x="254" y="5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8" y="66"/>
                    <a:pt x="28" y="66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2" name="Freeform 981">
              <a:extLst>
                <a:ext uri="{FF2B5EF4-FFF2-40B4-BE49-F238E27FC236}">
                  <a16:creationId xmlns:a16="http://schemas.microsoft.com/office/drawing/2014/main" id="{42CA745C-3465-19A3-21A5-4D6120A11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26" y="10067425"/>
              <a:ext cx="109538" cy="41275"/>
            </a:xfrm>
            <a:custGeom>
              <a:avLst/>
              <a:gdLst>
                <a:gd name="T0" fmla="*/ 246 w 276"/>
                <a:gd name="T1" fmla="*/ 104 h 104"/>
                <a:gd name="T2" fmla="*/ 240 w 276"/>
                <a:gd name="T3" fmla="*/ 104 h 104"/>
                <a:gd name="T4" fmla="*/ 24 w 276"/>
                <a:gd name="T5" fmla="*/ 56 h 104"/>
                <a:gd name="T6" fmla="*/ 3 w 276"/>
                <a:gd name="T7" fmla="*/ 24 h 104"/>
                <a:gd name="T8" fmla="*/ 36 w 276"/>
                <a:gd name="T9" fmla="*/ 3 h 104"/>
                <a:gd name="T10" fmla="*/ 252 w 276"/>
                <a:gd name="T11" fmla="*/ 50 h 104"/>
                <a:gd name="T12" fmla="*/ 273 w 276"/>
                <a:gd name="T13" fmla="*/ 83 h 104"/>
                <a:gd name="T14" fmla="*/ 246 w 276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104">
                  <a:moveTo>
                    <a:pt x="246" y="104"/>
                  </a:moveTo>
                  <a:cubicBezTo>
                    <a:pt x="244" y="104"/>
                    <a:pt x="242" y="104"/>
                    <a:pt x="240" y="104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9" y="53"/>
                    <a:pt x="0" y="38"/>
                    <a:pt x="3" y="24"/>
                  </a:cubicBezTo>
                  <a:cubicBezTo>
                    <a:pt x="6" y="9"/>
                    <a:pt x="21" y="0"/>
                    <a:pt x="36" y="3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67" y="54"/>
                    <a:pt x="276" y="68"/>
                    <a:pt x="273" y="83"/>
                  </a:cubicBezTo>
                  <a:cubicBezTo>
                    <a:pt x="270" y="96"/>
                    <a:pt x="259" y="104"/>
                    <a:pt x="246" y="104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3" name="Freeform 982">
              <a:extLst>
                <a:ext uri="{FF2B5EF4-FFF2-40B4-BE49-F238E27FC236}">
                  <a16:creationId xmlns:a16="http://schemas.microsoft.com/office/drawing/2014/main" id="{0FDBFDAA-014F-57C8-3459-7FD16F72E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26288" y="10061075"/>
              <a:ext cx="103188" cy="47625"/>
            </a:xfrm>
            <a:custGeom>
              <a:avLst/>
              <a:gdLst>
                <a:gd name="T0" fmla="*/ 31 w 260"/>
                <a:gd name="T1" fmla="*/ 121 h 121"/>
                <a:gd name="T2" fmla="*/ 5 w 260"/>
                <a:gd name="T3" fmla="*/ 102 h 121"/>
                <a:gd name="T4" fmla="*/ 23 w 260"/>
                <a:gd name="T5" fmla="*/ 68 h 121"/>
                <a:gd name="T6" fmla="*/ 221 w 260"/>
                <a:gd name="T7" fmla="*/ 4 h 121"/>
                <a:gd name="T8" fmla="*/ 256 w 260"/>
                <a:gd name="T9" fmla="*/ 22 h 121"/>
                <a:gd name="T10" fmla="*/ 238 w 260"/>
                <a:gd name="T11" fmla="*/ 56 h 121"/>
                <a:gd name="T12" fmla="*/ 39 w 260"/>
                <a:gd name="T13" fmla="*/ 120 h 121"/>
                <a:gd name="T14" fmla="*/ 31 w 260"/>
                <a:gd name="T15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0" h="121">
                  <a:moveTo>
                    <a:pt x="31" y="121"/>
                  </a:moveTo>
                  <a:cubicBezTo>
                    <a:pt x="19" y="121"/>
                    <a:pt x="9" y="114"/>
                    <a:pt x="5" y="102"/>
                  </a:cubicBezTo>
                  <a:cubicBezTo>
                    <a:pt x="0" y="88"/>
                    <a:pt x="8" y="73"/>
                    <a:pt x="23" y="68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35" y="0"/>
                    <a:pt x="251" y="8"/>
                    <a:pt x="256" y="22"/>
                  </a:cubicBezTo>
                  <a:cubicBezTo>
                    <a:pt x="260" y="36"/>
                    <a:pt x="252" y="52"/>
                    <a:pt x="238" y="56"/>
                  </a:cubicBezTo>
                  <a:cubicBezTo>
                    <a:pt x="39" y="120"/>
                    <a:pt x="39" y="120"/>
                    <a:pt x="39" y="120"/>
                  </a:cubicBezTo>
                  <a:cubicBezTo>
                    <a:pt x="37" y="121"/>
                    <a:pt x="34" y="121"/>
                    <a:pt x="31" y="121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4" name="Freeform 983">
              <a:extLst>
                <a:ext uri="{FF2B5EF4-FFF2-40B4-BE49-F238E27FC236}">
                  <a16:creationId xmlns:a16="http://schemas.microsoft.com/office/drawing/2014/main" id="{1BE9B755-4DF1-7D49-D758-E619612AF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476" y="10132512"/>
              <a:ext cx="41275" cy="79375"/>
            </a:xfrm>
            <a:custGeom>
              <a:avLst/>
              <a:gdLst>
                <a:gd name="T0" fmla="*/ 73 w 103"/>
                <a:gd name="T1" fmla="*/ 198 h 198"/>
                <a:gd name="T2" fmla="*/ 47 w 103"/>
                <a:gd name="T3" fmla="*/ 179 h 198"/>
                <a:gd name="T4" fmla="*/ 4 w 103"/>
                <a:gd name="T5" fmla="*/ 38 h 198"/>
                <a:gd name="T6" fmla="*/ 23 w 103"/>
                <a:gd name="T7" fmla="*/ 4 h 198"/>
                <a:gd name="T8" fmla="*/ 57 w 103"/>
                <a:gd name="T9" fmla="*/ 23 h 198"/>
                <a:gd name="T10" fmla="*/ 99 w 103"/>
                <a:gd name="T11" fmla="*/ 163 h 198"/>
                <a:gd name="T12" fmla="*/ 81 w 103"/>
                <a:gd name="T13" fmla="*/ 197 h 198"/>
                <a:gd name="T14" fmla="*/ 73 w 103"/>
                <a:gd name="T15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98">
                  <a:moveTo>
                    <a:pt x="73" y="198"/>
                  </a:moveTo>
                  <a:cubicBezTo>
                    <a:pt x="61" y="198"/>
                    <a:pt x="50" y="190"/>
                    <a:pt x="47" y="17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24"/>
                    <a:pt x="8" y="9"/>
                    <a:pt x="23" y="4"/>
                  </a:cubicBezTo>
                  <a:cubicBezTo>
                    <a:pt x="37" y="0"/>
                    <a:pt x="52" y="8"/>
                    <a:pt x="57" y="23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103" y="177"/>
                    <a:pt x="95" y="192"/>
                    <a:pt x="81" y="197"/>
                  </a:cubicBezTo>
                  <a:cubicBezTo>
                    <a:pt x="78" y="198"/>
                    <a:pt x="75" y="198"/>
                    <a:pt x="73" y="198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5" name="Freeform 984">
              <a:extLst>
                <a:ext uri="{FF2B5EF4-FFF2-40B4-BE49-F238E27FC236}">
                  <a16:creationId xmlns:a16="http://schemas.microsoft.com/office/drawing/2014/main" id="{B0B57DCA-9E1C-698C-5FCC-48FF809DC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62801" y="10188075"/>
              <a:ext cx="77788" cy="44450"/>
            </a:xfrm>
            <a:custGeom>
              <a:avLst/>
              <a:gdLst>
                <a:gd name="T0" fmla="*/ 31 w 197"/>
                <a:gd name="T1" fmla="*/ 111 h 111"/>
                <a:gd name="T2" fmla="*/ 6 w 197"/>
                <a:gd name="T3" fmla="*/ 94 h 111"/>
                <a:gd name="T4" fmla="*/ 21 w 197"/>
                <a:gd name="T5" fmla="*/ 58 h 111"/>
                <a:gd name="T6" fmla="*/ 156 w 197"/>
                <a:gd name="T7" fmla="*/ 5 h 111"/>
                <a:gd name="T8" fmla="*/ 192 w 197"/>
                <a:gd name="T9" fmla="*/ 21 h 111"/>
                <a:gd name="T10" fmla="*/ 176 w 197"/>
                <a:gd name="T11" fmla="*/ 56 h 111"/>
                <a:gd name="T12" fmla="*/ 41 w 197"/>
                <a:gd name="T13" fmla="*/ 109 h 111"/>
                <a:gd name="T14" fmla="*/ 31 w 197"/>
                <a:gd name="T1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11">
                  <a:moveTo>
                    <a:pt x="31" y="111"/>
                  </a:moveTo>
                  <a:cubicBezTo>
                    <a:pt x="20" y="111"/>
                    <a:pt x="10" y="104"/>
                    <a:pt x="6" y="94"/>
                  </a:cubicBezTo>
                  <a:cubicBezTo>
                    <a:pt x="0" y="80"/>
                    <a:pt x="7" y="64"/>
                    <a:pt x="21" y="58"/>
                  </a:cubicBezTo>
                  <a:cubicBezTo>
                    <a:pt x="156" y="5"/>
                    <a:pt x="156" y="5"/>
                    <a:pt x="156" y="5"/>
                  </a:cubicBezTo>
                  <a:cubicBezTo>
                    <a:pt x="170" y="0"/>
                    <a:pt x="186" y="7"/>
                    <a:pt x="192" y="21"/>
                  </a:cubicBezTo>
                  <a:cubicBezTo>
                    <a:pt x="197" y="35"/>
                    <a:pt x="190" y="50"/>
                    <a:pt x="176" y="56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38" y="110"/>
                    <a:pt x="35" y="111"/>
                    <a:pt x="31" y="111"/>
                  </a:cubicBezTo>
                  <a:close/>
                </a:path>
              </a:pathLst>
            </a:custGeom>
            <a:solidFill>
              <a:srgbClr val="606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064BA3A-0939-31A9-F2A2-0AA5B2E03F30}"/>
              </a:ext>
            </a:extLst>
          </p:cNvPr>
          <p:cNvGrpSpPr>
            <a:grpSpLocks noChangeAspect="1"/>
          </p:cNvGrpSpPr>
          <p:nvPr/>
        </p:nvGrpSpPr>
        <p:grpSpPr>
          <a:xfrm>
            <a:off x="3642237" y="3187732"/>
            <a:ext cx="903839" cy="583930"/>
            <a:chOff x="3543301" y="6000250"/>
            <a:chExt cx="744538" cy="481013"/>
          </a:xfrm>
        </p:grpSpPr>
        <p:sp>
          <p:nvSpPr>
            <p:cNvPr id="87" name="Freeform 494">
              <a:extLst>
                <a:ext uri="{FF2B5EF4-FFF2-40B4-BE49-F238E27FC236}">
                  <a16:creationId xmlns:a16="http://schemas.microsoft.com/office/drawing/2014/main" id="{EF6EED0C-A487-611F-F79C-63746FE07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1" y="6082800"/>
              <a:ext cx="509588" cy="398463"/>
            </a:xfrm>
            <a:custGeom>
              <a:avLst/>
              <a:gdLst>
                <a:gd name="T0" fmla="*/ 898 w 1286"/>
                <a:gd name="T1" fmla="*/ 1006 h 1006"/>
                <a:gd name="T2" fmla="*/ 27 w 1286"/>
                <a:gd name="T3" fmla="*/ 1006 h 1006"/>
                <a:gd name="T4" fmla="*/ 0 w 1286"/>
                <a:gd name="T5" fmla="*/ 979 h 1006"/>
                <a:gd name="T6" fmla="*/ 27 w 1286"/>
                <a:gd name="T7" fmla="*/ 952 h 1006"/>
                <a:gd name="T8" fmla="*/ 898 w 1286"/>
                <a:gd name="T9" fmla="*/ 952 h 1006"/>
                <a:gd name="T10" fmla="*/ 1232 w 1286"/>
                <a:gd name="T11" fmla="*/ 645 h 1006"/>
                <a:gd name="T12" fmla="*/ 911 w 1286"/>
                <a:gd name="T13" fmla="*/ 338 h 1006"/>
                <a:gd name="T14" fmla="*/ 892 w 1286"/>
                <a:gd name="T15" fmla="*/ 329 h 1006"/>
                <a:gd name="T16" fmla="*/ 885 w 1286"/>
                <a:gd name="T17" fmla="*/ 309 h 1006"/>
                <a:gd name="T18" fmla="*/ 885 w 1286"/>
                <a:gd name="T19" fmla="*/ 296 h 1006"/>
                <a:gd name="T20" fmla="*/ 804 w 1286"/>
                <a:gd name="T21" fmla="*/ 47 h 1006"/>
                <a:gd name="T22" fmla="*/ 808 w 1286"/>
                <a:gd name="T23" fmla="*/ 9 h 1006"/>
                <a:gd name="T24" fmla="*/ 846 w 1286"/>
                <a:gd name="T25" fmla="*/ 13 h 1006"/>
                <a:gd name="T26" fmla="*/ 939 w 1286"/>
                <a:gd name="T27" fmla="*/ 286 h 1006"/>
                <a:gd name="T28" fmla="*/ 1286 w 1286"/>
                <a:gd name="T29" fmla="*/ 645 h 1006"/>
                <a:gd name="T30" fmla="*/ 898 w 1286"/>
                <a:gd name="T31" fmla="*/ 10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86" h="1006">
                  <a:moveTo>
                    <a:pt x="898" y="1006"/>
                  </a:moveTo>
                  <a:cubicBezTo>
                    <a:pt x="27" y="1006"/>
                    <a:pt x="27" y="1006"/>
                    <a:pt x="27" y="1006"/>
                  </a:cubicBezTo>
                  <a:cubicBezTo>
                    <a:pt x="12" y="1006"/>
                    <a:pt x="0" y="994"/>
                    <a:pt x="0" y="979"/>
                  </a:cubicBezTo>
                  <a:cubicBezTo>
                    <a:pt x="0" y="964"/>
                    <a:pt x="12" y="952"/>
                    <a:pt x="27" y="952"/>
                  </a:cubicBezTo>
                  <a:cubicBezTo>
                    <a:pt x="898" y="952"/>
                    <a:pt x="898" y="952"/>
                    <a:pt x="898" y="952"/>
                  </a:cubicBezTo>
                  <a:cubicBezTo>
                    <a:pt x="1082" y="952"/>
                    <a:pt x="1232" y="814"/>
                    <a:pt x="1232" y="645"/>
                  </a:cubicBezTo>
                  <a:cubicBezTo>
                    <a:pt x="1232" y="479"/>
                    <a:pt x="1091" y="344"/>
                    <a:pt x="911" y="338"/>
                  </a:cubicBezTo>
                  <a:cubicBezTo>
                    <a:pt x="904" y="337"/>
                    <a:pt x="897" y="334"/>
                    <a:pt x="892" y="329"/>
                  </a:cubicBezTo>
                  <a:cubicBezTo>
                    <a:pt x="887" y="323"/>
                    <a:pt x="884" y="316"/>
                    <a:pt x="885" y="309"/>
                  </a:cubicBezTo>
                  <a:cubicBezTo>
                    <a:pt x="885" y="304"/>
                    <a:pt x="885" y="300"/>
                    <a:pt x="885" y="296"/>
                  </a:cubicBezTo>
                  <a:cubicBezTo>
                    <a:pt x="885" y="196"/>
                    <a:pt x="860" y="119"/>
                    <a:pt x="804" y="47"/>
                  </a:cubicBezTo>
                  <a:cubicBezTo>
                    <a:pt x="795" y="35"/>
                    <a:pt x="797" y="18"/>
                    <a:pt x="808" y="9"/>
                  </a:cubicBezTo>
                  <a:cubicBezTo>
                    <a:pt x="820" y="0"/>
                    <a:pt x="837" y="2"/>
                    <a:pt x="846" y="13"/>
                  </a:cubicBezTo>
                  <a:cubicBezTo>
                    <a:pt x="908" y="93"/>
                    <a:pt x="937" y="179"/>
                    <a:pt x="939" y="286"/>
                  </a:cubicBezTo>
                  <a:cubicBezTo>
                    <a:pt x="1136" y="305"/>
                    <a:pt x="1286" y="458"/>
                    <a:pt x="1286" y="645"/>
                  </a:cubicBezTo>
                  <a:cubicBezTo>
                    <a:pt x="1286" y="844"/>
                    <a:pt x="1112" y="1006"/>
                    <a:pt x="898" y="1006"/>
                  </a:cubicBezTo>
                  <a:close/>
                </a:path>
              </a:pathLst>
            </a:custGeom>
            <a:solidFill>
              <a:srgbClr val="CC2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8" name="Freeform 495">
              <a:extLst>
                <a:ext uri="{FF2B5EF4-FFF2-40B4-BE49-F238E27FC236}">
                  <a16:creationId xmlns:a16="http://schemas.microsoft.com/office/drawing/2014/main" id="{AC27A4E4-1682-CC17-120A-0929ACB99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1" y="6000250"/>
              <a:ext cx="538163" cy="481013"/>
            </a:xfrm>
            <a:custGeom>
              <a:avLst/>
              <a:gdLst>
                <a:gd name="T0" fmla="*/ 483 w 1355"/>
                <a:gd name="T1" fmla="*/ 1214 h 1214"/>
                <a:gd name="T2" fmla="*/ 0 w 1355"/>
                <a:gd name="T3" fmla="*/ 765 h 1214"/>
                <a:gd name="T4" fmla="*/ 483 w 1355"/>
                <a:gd name="T5" fmla="*/ 316 h 1214"/>
                <a:gd name="T6" fmla="*/ 488 w 1355"/>
                <a:gd name="T7" fmla="*/ 316 h 1214"/>
                <a:gd name="T8" fmla="*/ 991 w 1355"/>
                <a:gd name="T9" fmla="*/ 0 h 1214"/>
                <a:gd name="T10" fmla="*/ 1341 w 1355"/>
                <a:gd name="T11" fmla="*/ 120 h 1214"/>
                <a:gd name="T12" fmla="*/ 1346 w 1355"/>
                <a:gd name="T13" fmla="*/ 158 h 1214"/>
                <a:gd name="T14" fmla="*/ 1308 w 1355"/>
                <a:gd name="T15" fmla="*/ 162 h 1214"/>
                <a:gd name="T16" fmla="*/ 991 w 1355"/>
                <a:gd name="T17" fmla="*/ 54 h 1214"/>
                <a:gd name="T18" fmla="*/ 531 w 1355"/>
                <a:gd name="T19" fmla="*/ 353 h 1214"/>
                <a:gd name="T20" fmla="*/ 505 w 1355"/>
                <a:gd name="T21" fmla="*/ 370 h 1214"/>
                <a:gd name="T22" fmla="*/ 483 w 1355"/>
                <a:gd name="T23" fmla="*/ 370 h 1214"/>
                <a:gd name="T24" fmla="*/ 54 w 1355"/>
                <a:gd name="T25" fmla="*/ 765 h 1214"/>
                <a:gd name="T26" fmla="*/ 483 w 1355"/>
                <a:gd name="T27" fmla="*/ 1160 h 1214"/>
                <a:gd name="T28" fmla="*/ 510 w 1355"/>
                <a:gd name="T29" fmla="*/ 1187 h 1214"/>
                <a:gd name="T30" fmla="*/ 483 w 1355"/>
                <a:gd name="T31" fmla="*/ 1214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55" h="1214">
                  <a:moveTo>
                    <a:pt x="483" y="1214"/>
                  </a:moveTo>
                  <a:cubicBezTo>
                    <a:pt x="216" y="1214"/>
                    <a:pt x="0" y="1013"/>
                    <a:pt x="0" y="765"/>
                  </a:cubicBezTo>
                  <a:cubicBezTo>
                    <a:pt x="0" y="517"/>
                    <a:pt x="216" y="316"/>
                    <a:pt x="483" y="316"/>
                  </a:cubicBezTo>
                  <a:cubicBezTo>
                    <a:pt x="485" y="316"/>
                    <a:pt x="486" y="316"/>
                    <a:pt x="488" y="316"/>
                  </a:cubicBezTo>
                  <a:cubicBezTo>
                    <a:pt x="570" y="126"/>
                    <a:pt x="769" y="0"/>
                    <a:pt x="991" y="0"/>
                  </a:cubicBezTo>
                  <a:cubicBezTo>
                    <a:pt x="1119" y="0"/>
                    <a:pt x="1244" y="43"/>
                    <a:pt x="1341" y="120"/>
                  </a:cubicBezTo>
                  <a:cubicBezTo>
                    <a:pt x="1353" y="129"/>
                    <a:pt x="1355" y="146"/>
                    <a:pt x="1346" y="158"/>
                  </a:cubicBezTo>
                  <a:cubicBezTo>
                    <a:pt x="1336" y="169"/>
                    <a:pt x="1320" y="171"/>
                    <a:pt x="1308" y="162"/>
                  </a:cubicBezTo>
                  <a:cubicBezTo>
                    <a:pt x="1220" y="92"/>
                    <a:pt x="1107" y="54"/>
                    <a:pt x="991" y="54"/>
                  </a:cubicBezTo>
                  <a:cubicBezTo>
                    <a:pt x="785" y="54"/>
                    <a:pt x="600" y="174"/>
                    <a:pt x="531" y="353"/>
                  </a:cubicBezTo>
                  <a:cubicBezTo>
                    <a:pt x="527" y="364"/>
                    <a:pt x="516" y="371"/>
                    <a:pt x="505" y="370"/>
                  </a:cubicBezTo>
                  <a:cubicBezTo>
                    <a:pt x="497" y="370"/>
                    <a:pt x="490" y="370"/>
                    <a:pt x="483" y="370"/>
                  </a:cubicBezTo>
                  <a:cubicBezTo>
                    <a:pt x="246" y="370"/>
                    <a:pt x="54" y="547"/>
                    <a:pt x="54" y="765"/>
                  </a:cubicBezTo>
                  <a:cubicBezTo>
                    <a:pt x="54" y="983"/>
                    <a:pt x="246" y="1160"/>
                    <a:pt x="483" y="1160"/>
                  </a:cubicBezTo>
                  <a:cubicBezTo>
                    <a:pt x="498" y="1160"/>
                    <a:pt x="510" y="1172"/>
                    <a:pt x="510" y="1187"/>
                  </a:cubicBezTo>
                  <a:cubicBezTo>
                    <a:pt x="510" y="1202"/>
                    <a:pt x="498" y="1214"/>
                    <a:pt x="483" y="121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89" name="Freeform 838">
              <a:extLst>
                <a:ext uri="{FF2B5EF4-FFF2-40B4-BE49-F238E27FC236}">
                  <a16:creationId xmlns:a16="http://schemas.microsoft.com/office/drawing/2014/main" id="{1F4052C0-E94A-ECB3-61AD-923710B94F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8726" y="6212975"/>
              <a:ext cx="119063" cy="139700"/>
            </a:xfrm>
            <a:custGeom>
              <a:avLst/>
              <a:gdLst>
                <a:gd name="T0" fmla="*/ 299 w 301"/>
                <a:gd name="T1" fmla="*/ 335 h 353"/>
                <a:gd name="T2" fmla="*/ 301 w 301"/>
                <a:gd name="T3" fmla="*/ 344 h 353"/>
                <a:gd name="T4" fmla="*/ 299 w 301"/>
                <a:gd name="T5" fmla="*/ 350 h 353"/>
                <a:gd name="T6" fmla="*/ 292 w 301"/>
                <a:gd name="T7" fmla="*/ 352 h 353"/>
                <a:gd name="T8" fmla="*/ 279 w 301"/>
                <a:gd name="T9" fmla="*/ 353 h 353"/>
                <a:gd name="T10" fmla="*/ 265 w 301"/>
                <a:gd name="T11" fmla="*/ 352 h 353"/>
                <a:gd name="T12" fmla="*/ 258 w 301"/>
                <a:gd name="T13" fmla="*/ 351 h 353"/>
                <a:gd name="T14" fmla="*/ 254 w 301"/>
                <a:gd name="T15" fmla="*/ 349 h 353"/>
                <a:gd name="T16" fmla="*/ 252 w 301"/>
                <a:gd name="T17" fmla="*/ 345 h 353"/>
                <a:gd name="T18" fmla="*/ 222 w 301"/>
                <a:gd name="T19" fmla="*/ 260 h 353"/>
                <a:gd name="T20" fmla="*/ 76 w 301"/>
                <a:gd name="T21" fmla="*/ 260 h 353"/>
                <a:gd name="T22" fmla="*/ 48 w 301"/>
                <a:gd name="T23" fmla="*/ 343 h 353"/>
                <a:gd name="T24" fmla="*/ 46 w 301"/>
                <a:gd name="T25" fmla="*/ 348 h 353"/>
                <a:gd name="T26" fmla="*/ 42 w 301"/>
                <a:gd name="T27" fmla="*/ 351 h 353"/>
                <a:gd name="T28" fmla="*/ 34 w 301"/>
                <a:gd name="T29" fmla="*/ 352 h 353"/>
                <a:gd name="T30" fmla="*/ 22 w 301"/>
                <a:gd name="T31" fmla="*/ 353 h 353"/>
                <a:gd name="T32" fmla="*/ 9 w 301"/>
                <a:gd name="T33" fmla="*/ 352 h 353"/>
                <a:gd name="T34" fmla="*/ 2 w 301"/>
                <a:gd name="T35" fmla="*/ 350 h 353"/>
                <a:gd name="T36" fmla="*/ 0 w 301"/>
                <a:gd name="T37" fmla="*/ 344 h 353"/>
                <a:gd name="T38" fmla="*/ 3 w 301"/>
                <a:gd name="T39" fmla="*/ 335 h 353"/>
                <a:gd name="T40" fmla="*/ 120 w 301"/>
                <a:gd name="T41" fmla="*/ 10 h 353"/>
                <a:gd name="T42" fmla="*/ 123 w 301"/>
                <a:gd name="T43" fmla="*/ 5 h 353"/>
                <a:gd name="T44" fmla="*/ 128 w 301"/>
                <a:gd name="T45" fmla="*/ 2 h 353"/>
                <a:gd name="T46" fmla="*/ 136 w 301"/>
                <a:gd name="T47" fmla="*/ 1 h 353"/>
                <a:gd name="T48" fmla="*/ 150 w 301"/>
                <a:gd name="T49" fmla="*/ 0 h 353"/>
                <a:gd name="T50" fmla="*/ 164 w 301"/>
                <a:gd name="T51" fmla="*/ 1 h 353"/>
                <a:gd name="T52" fmla="*/ 173 w 301"/>
                <a:gd name="T53" fmla="*/ 2 h 353"/>
                <a:gd name="T54" fmla="*/ 179 w 301"/>
                <a:gd name="T55" fmla="*/ 5 h 353"/>
                <a:gd name="T56" fmla="*/ 182 w 301"/>
                <a:gd name="T57" fmla="*/ 10 h 353"/>
                <a:gd name="T58" fmla="*/ 299 w 301"/>
                <a:gd name="T59" fmla="*/ 335 h 353"/>
                <a:gd name="T60" fmla="*/ 209 w 301"/>
                <a:gd name="T61" fmla="*/ 223 h 353"/>
                <a:gd name="T62" fmla="*/ 148 w 301"/>
                <a:gd name="T63" fmla="*/ 48 h 353"/>
                <a:gd name="T64" fmla="*/ 148 w 301"/>
                <a:gd name="T65" fmla="*/ 48 h 353"/>
                <a:gd name="T66" fmla="*/ 88 w 301"/>
                <a:gd name="T67" fmla="*/ 223 h 353"/>
                <a:gd name="T68" fmla="*/ 209 w 301"/>
                <a:gd name="T69" fmla="*/ 22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1" h="353">
                  <a:moveTo>
                    <a:pt x="299" y="335"/>
                  </a:moveTo>
                  <a:cubicBezTo>
                    <a:pt x="300" y="339"/>
                    <a:pt x="301" y="342"/>
                    <a:pt x="301" y="344"/>
                  </a:cubicBezTo>
                  <a:cubicBezTo>
                    <a:pt x="301" y="347"/>
                    <a:pt x="301" y="349"/>
                    <a:pt x="299" y="350"/>
                  </a:cubicBezTo>
                  <a:cubicBezTo>
                    <a:pt x="298" y="351"/>
                    <a:pt x="295" y="352"/>
                    <a:pt x="292" y="352"/>
                  </a:cubicBezTo>
                  <a:cubicBezTo>
                    <a:pt x="289" y="353"/>
                    <a:pt x="284" y="353"/>
                    <a:pt x="279" y="353"/>
                  </a:cubicBezTo>
                  <a:cubicBezTo>
                    <a:pt x="273" y="353"/>
                    <a:pt x="269" y="353"/>
                    <a:pt x="265" y="352"/>
                  </a:cubicBezTo>
                  <a:cubicBezTo>
                    <a:pt x="262" y="352"/>
                    <a:pt x="259" y="352"/>
                    <a:pt x="258" y="351"/>
                  </a:cubicBezTo>
                  <a:cubicBezTo>
                    <a:pt x="256" y="351"/>
                    <a:pt x="255" y="350"/>
                    <a:pt x="254" y="349"/>
                  </a:cubicBezTo>
                  <a:cubicBezTo>
                    <a:pt x="253" y="347"/>
                    <a:pt x="252" y="346"/>
                    <a:pt x="252" y="345"/>
                  </a:cubicBezTo>
                  <a:cubicBezTo>
                    <a:pt x="222" y="260"/>
                    <a:pt x="222" y="260"/>
                    <a:pt x="222" y="260"/>
                  </a:cubicBezTo>
                  <a:cubicBezTo>
                    <a:pt x="76" y="260"/>
                    <a:pt x="76" y="260"/>
                    <a:pt x="76" y="260"/>
                  </a:cubicBezTo>
                  <a:cubicBezTo>
                    <a:pt x="48" y="343"/>
                    <a:pt x="48" y="343"/>
                    <a:pt x="48" y="343"/>
                  </a:cubicBezTo>
                  <a:cubicBezTo>
                    <a:pt x="47" y="345"/>
                    <a:pt x="47" y="346"/>
                    <a:pt x="46" y="348"/>
                  </a:cubicBezTo>
                  <a:cubicBezTo>
                    <a:pt x="45" y="349"/>
                    <a:pt x="43" y="350"/>
                    <a:pt x="42" y="351"/>
                  </a:cubicBezTo>
                  <a:cubicBezTo>
                    <a:pt x="40" y="351"/>
                    <a:pt x="38" y="352"/>
                    <a:pt x="34" y="352"/>
                  </a:cubicBezTo>
                  <a:cubicBezTo>
                    <a:pt x="31" y="353"/>
                    <a:pt x="27" y="353"/>
                    <a:pt x="22" y="353"/>
                  </a:cubicBezTo>
                  <a:cubicBezTo>
                    <a:pt x="17" y="353"/>
                    <a:pt x="13" y="353"/>
                    <a:pt x="9" y="352"/>
                  </a:cubicBezTo>
                  <a:cubicBezTo>
                    <a:pt x="6" y="352"/>
                    <a:pt x="4" y="351"/>
                    <a:pt x="2" y="350"/>
                  </a:cubicBezTo>
                  <a:cubicBezTo>
                    <a:pt x="1" y="348"/>
                    <a:pt x="0" y="347"/>
                    <a:pt x="0" y="344"/>
                  </a:cubicBezTo>
                  <a:cubicBezTo>
                    <a:pt x="1" y="342"/>
                    <a:pt x="1" y="339"/>
                    <a:pt x="3" y="335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1" y="8"/>
                    <a:pt x="122" y="6"/>
                    <a:pt x="123" y="5"/>
                  </a:cubicBezTo>
                  <a:cubicBezTo>
                    <a:pt x="124" y="4"/>
                    <a:pt x="126" y="3"/>
                    <a:pt x="128" y="2"/>
                  </a:cubicBezTo>
                  <a:cubicBezTo>
                    <a:pt x="130" y="2"/>
                    <a:pt x="133" y="1"/>
                    <a:pt x="136" y="1"/>
                  </a:cubicBezTo>
                  <a:cubicBezTo>
                    <a:pt x="140" y="1"/>
                    <a:pt x="144" y="0"/>
                    <a:pt x="150" y="0"/>
                  </a:cubicBezTo>
                  <a:cubicBezTo>
                    <a:pt x="156" y="0"/>
                    <a:pt x="160" y="1"/>
                    <a:pt x="164" y="1"/>
                  </a:cubicBezTo>
                  <a:cubicBezTo>
                    <a:pt x="168" y="1"/>
                    <a:pt x="171" y="2"/>
                    <a:pt x="173" y="2"/>
                  </a:cubicBezTo>
                  <a:cubicBezTo>
                    <a:pt x="176" y="3"/>
                    <a:pt x="177" y="4"/>
                    <a:pt x="179" y="5"/>
                  </a:cubicBezTo>
                  <a:cubicBezTo>
                    <a:pt x="180" y="7"/>
                    <a:pt x="181" y="8"/>
                    <a:pt x="182" y="10"/>
                  </a:cubicBezTo>
                  <a:lnTo>
                    <a:pt x="299" y="335"/>
                  </a:lnTo>
                  <a:close/>
                  <a:moveTo>
                    <a:pt x="209" y="223"/>
                  </a:moveTo>
                  <a:cubicBezTo>
                    <a:pt x="148" y="48"/>
                    <a:pt x="148" y="48"/>
                    <a:pt x="148" y="48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88" y="223"/>
                    <a:pt x="88" y="223"/>
                    <a:pt x="88" y="223"/>
                  </a:cubicBezTo>
                  <a:cubicBezTo>
                    <a:pt x="209" y="223"/>
                    <a:pt x="209" y="223"/>
                    <a:pt x="209" y="223"/>
                  </a:cubicBezTo>
                </a:path>
              </a:pathLst>
            </a:custGeom>
            <a:solidFill>
              <a:srgbClr val="CD2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90" name="Freeform 839">
              <a:extLst>
                <a:ext uri="{FF2B5EF4-FFF2-40B4-BE49-F238E27FC236}">
                  <a16:creationId xmlns:a16="http://schemas.microsoft.com/office/drawing/2014/main" id="{4BEA3182-294D-6095-1B91-8C54EFEEE3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1126" y="6214562"/>
              <a:ext cx="84138" cy="138113"/>
            </a:xfrm>
            <a:custGeom>
              <a:avLst/>
              <a:gdLst>
                <a:gd name="T0" fmla="*/ 214 w 214"/>
                <a:gd name="T1" fmla="*/ 102 h 351"/>
                <a:gd name="T2" fmla="*/ 206 w 214"/>
                <a:gd name="T3" fmla="*/ 150 h 351"/>
                <a:gd name="T4" fmla="*/ 181 w 214"/>
                <a:gd name="T5" fmla="*/ 185 h 351"/>
                <a:gd name="T6" fmla="*/ 142 w 214"/>
                <a:gd name="T7" fmla="*/ 208 h 351"/>
                <a:gd name="T8" fmla="*/ 86 w 214"/>
                <a:gd name="T9" fmla="*/ 216 h 351"/>
                <a:gd name="T10" fmla="*/ 46 w 214"/>
                <a:gd name="T11" fmla="*/ 216 h 351"/>
                <a:gd name="T12" fmla="*/ 46 w 214"/>
                <a:gd name="T13" fmla="*/ 342 h 351"/>
                <a:gd name="T14" fmla="*/ 45 w 214"/>
                <a:gd name="T15" fmla="*/ 346 h 351"/>
                <a:gd name="T16" fmla="*/ 41 w 214"/>
                <a:gd name="T17" fmla="*/ 349 h 351"/>
                <a:gd name="T18" fmla="*/ 34 w 214"/>
                <a:gd name="T19" fmla="*/ 350 h 351"/>
                <a:gd name="T20" fmla="*/ 23 w 214"/>
                <a:gd name="T21" fmla="*/ 351 h 351"/>
                <a:gd name="T22" fmla="*/ 12 w 214"/>
                <a:gd name="T23" fmla="*/ 350 h 351"/>
                <a:gd name="T24" fmla="*/ 5 w 214"/>
                <a:gd name="T25" fmla="*/ 349 h 351"/>
                <a:gd name="T26" fmla="*/ 1 w 214"/>
                <a:gd name="T27" fmla="*/ 346 h 351"/>
                <a:gd name="T28" fmla="*/ 0 w 214"/>
                <a:gd name="T29" fmla="*/ 342 h 351"/>
                <a:gd name="T30" fmla="*/ 0 w 214"/>
                <a:gd name="T31" fmla="*/ 20 h 351"/>
                <a:gd name="T32" fmla="*/ 5 w 214"/>
                <a:gd name="T33" fmla="*/ 5 h 351"/>
                <a:gd name="T34" fmla="*/ 18 w 214"/>
                <a:gd name="T35" fmla="*/ 0 h 351"/>
                <a:gd name="T36" fmla="*/ 93 w 214"/>
                <a:gd name="T37" fmla="*/ 0 h 351"/>
                <a:gd name="T38" fmla="*/ 115 w 214"/>
                <a:gd name="T39" fmla="*/ 1 h 351"/>
                <a:gd name="T40" fmla="*/ 139 w 214"/>
                <a:gd name="T41" fmla="*/ 5 h 351"/>
                <a:gd name="T42" fmla="*/ 168 w 214"/>
                <a:gd name="T43" fmla="*/ 17 h 351"/>
                <a:gd name="T44" fmla="*/ 193 w 214"/>
                <a:gd name="T45" fmla="*/ 38 h 351"/>
                <a:gd name="T46" fmla="*/ 209 w 214"/>
                <a:gd name="T47" fmla="*/ 66 h 351"/>
                <a:gd name="T48" fmla="*/ 214 w 214"/>
                <a:gd name="T49" fmla="*/ 102 h 351"/>
                <a:gd name="T50" fmla="*/ 165 w 214"/>
                <a:gd name="T51" fmla="*/ 106 h 351"/>
                <a:gd name="T52" fmla="*/ 158 w 214"/>
                <a:gd name="T53" fmla="*/ 70 h 351"/>
                <a:gd name="T54" fmla="*/ 138 w 214"/>
                <a:gd name="T55" fmla="*/ 49 h 351"/>
                <a:gd name="T56" fmla="*/ 114 w 214"/>
                <a:gd name="T57" fmla="*/ 40 h 351"/>
                <a:gd name="T58" fmla="*/ 89 w 214"/>
                <a:gd name="T59" fmla="*/ 38 h 351"/>
                <a:gd name="T60" fmla="*/ 46 w 214"/>
                <a:gd name="T61" fmla="*/ 38 h 351"/>
                <a:gd name="T62" fmla="*/ 46 w 214"/>
                <a:gd name="T63" fmla="*/ 178 h 351"/>
                <a:gd name="T64" fmla="*/ 88 w 214"/>
                <a:gd name="T65" fmla="*/ 178 h 351"/>
                <a:gd name="T66" fmla="*/ 123 w 214"/>
                <a:gd name="T67" fmla="*/ 173 h 351"/>
                <a:gd name="T68" fmla="*/ 146 w 214"/>
                <a:gd name="T69" fmla="*/ 158 h 351"/>
                <a:gd name="T70" fmla="*/ 161 w 214"/>
                <a:gd name="T71" fmla="*/ 135 h 351"/>
                <a:gd name="T72" fmla="*/ 165 w 214"/>
                <a:gd name="T73" fmla="*/ 10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351">
                  <a:moveTo>
                    <a:pt x="214" y="102"/>
                  </a:moveTo>
                  <a:cubicBezTo>
                    <a:pt x="214" y="120"/>
                    <a:pt x="211" y="135"/>
                    <a:pt x="206" y="150"/>
                  </a:cubicBezTo>
                  <a:cubicBezTo>
                    <a:pt x="200" y="164"/>
                    <a:pt x="192" y="176"/>
                    <a:pt x="181" y="185"/>
                  </a:cubicBezTo>
                  <a:cubicBezTo>
                    <a:pt x="170" y="195"/>
                    <a:pt x="157" y="203"/>
                    <a:pt x="142" y="208"/>
                  </a:cubicBezTo>
                  <a:cubicBezTo>
                    <a:pt x="126" y="214"/>
                    <a:pt x="107" y="216"/>
                    <a:pt x="86" y="216"/>
                  </a:cubicBezTo>
                  <a:cubicBezTo>
                    <a:pt x="46" y="216"/>
                    <a:pt x="46" y="216"/>
                    <a:pt x="46" y="216"/>
                  </a:cubicBezTo>
                  <a:cubicBezTo>
                    <a:pt x="46" y="342"/>
                    <a:pt x="46" y="342"/>
                    <a:pt x="46" y="342"/>
                  </a:cubicBezTo>
                  <a:cubicBezTo>
                    <a:pt x="46" y="344"/>
                    <a:pt x="46" y="345"/>
                    <a:pt x="45" y="346"/>
                  </a:cubicBezTo>
                  <a:cubicBezTo>
                    <a:pt x="44" y="347"/>
                    <a:pt x="43" y="348"/>
                    <a:pt x="41" y="349"/>
                  </a:cubicBezTo>
                  <a:cubicBezTo>
                    <a:pt x="39" y="349"/>
                    <a:pt x="37" y="350"/>
                    <a:pt x="34" y="350"/>
                  </a:cubicBezTo>
                  <a:cubicBezTo>
                    <a:pt x="31" y="351"/>
                    <a:pt x="27" y="351"/>
                    <a:pt x="23" y="351"/>
                  </a:cubicBezTo>
                  <a:cubicBezTo>
                    <a:pt x="18" y="351"/>
                    <a:pt x="15" y="351"/>
                    <a:pt x="12" y="350"/>
                  </a:cubicBezTo>
                  <a:cubicBezTo>
                    <a:pt x="9" y="350"/>
                    <a:pt x="6" y="349"/>
                    <a:pt x="5" y="349"/>
                  </a:cubicBezTo>
                  <a:cubicBezTo>
                    <a:pt x="3" y="348"/>
                    <a:pt x="2" y="347"/>
                    <a:pt x="1" y="346"/>
                  </a:cubicBezTo>
                  <a:cubicBezTo>
                    <a:pt x="0" y="345"/>
                    <a:pt x="0" y="344"/>
                    <a:pt x="0" y="34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"/>
                    <a:pt x="2" y="8"/>
                    <a:pt x="5" y="5"/>
                  </a:cubicBezTo>
                  <a:cubicBezTo>
                    <a:pt x="9" y="2"/>
                    <a:pt x="13" y="0"/>
                    <a:pt x="18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0" y="0"/>
                    <a:pt x="108" y="0"/>
                    <a:pt x="115" y="1"/>
                  </a:cubicBezTo>
                  <a:cubicBezTo>
                    <a:pt x="122" y="2"/>
                    <a:pt x="130" y="3"/>
                    <a:pt x="139" y="5"/>
                  </a:cubicBezTo>
                  <a:cubicBezTo>
                    <a:pt x="149" y="7"/>
                    <a:pt x="158" y="11"/>
                    <a:pt x="168" y="17"/>
                  </a:cubicBezTo>
                  <a:cubicBezTo>
                    <a:pt x="178" y="22"/>
                    <a:pt x="186" y="29"/>
                    <a:pt x="193" y="38"/>
                  </a:cubicBezTo>
                  <a:cubicBezTo>
                    <a:pt x="200" y="46"/>
                    <a:pt x="205" y="55"/>
                    <a:pt x="209" y="66"/>
                  </a:cubicBezTo>
                  <a:cubicBezTo>
                    <a:pt x="213" y="77"/>
                    <a:pt x="214" y="89"/>
                    <a:pt x="214" y="102"/>
                  </a:cubicBezTo>
                  <a:close/>
                  <a:moveTo>
                    <a:pt x="165" y="106"/>
                  </a:moveTo>
                  <a:cubicBezTo>
                    <a:pt x="165" y="92"/>
                    <a:pt x="163" y="80"/>
                    <a:pt x="158" y="70"/>
                  </a:cubicBezTo>
                  <a:cubicBezTo>
                    <a:pt x="152" y="61"/>
                    <a:pt x="146" y="54"/>
                    <a:pt x="138" y="49"/>
                  </a:cubicBezTo>
                  <a:cubicBezTo>
                    <a:pt x="130" y="44"/>
                    <a:pt x="122" y="41"/>
                    <a:pt x="114" y="40"/>
                  </a:cubicBezTo>
                  <a:cubicBezTo>
                    <a:pt x="105" y="39"/>
                    <a:pt x="97" y="38"/>
                    <a:pt x="89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102" y="178"/>
                    <a:pt x="114" y="177"/>
                    <a:pt x="123" y="173"/>
                  </a:cubicBezTo>
                  <a:cubicBezTo>
                    <a:pt x="132" y="169"/>
                    <a:pt x="140" y="164"/>
                    <a:pt x="146" y="158"/>
                  </a:cubicBezTo>
                  <a:cubicBezTo>
                    <a:pt x="153" y="152"/>
                    <a:pt x="157" y="144"/>
                    <a:pt x="161" y="135"/>
                  </a:cubicBezTo>
                  <a:cubicBezTo>
                    <a:pt x="164" y="126"/>
                    <a:pt x="165" y="117"/>
                    <a:pt x="165" y="106"/>
                  </a:cubicBezTo>
                  <a:close/>
                </a:path>
              </a:pathLst>
            </a:custGeom>
            <a:solidFill>
              <a:srgbClr val="CD2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91" name="Freeform 840">
              <a:extLst>
                <a:ext uri="{FF2B5EF4-FFF2-40B4-BE49-F238E27FC236}">
                  <a16:creationId xmlns:a16="http://schemas.microsoft.com/office/drawing/2014/main" id="{71BE65E8-D8AC-FE5B-C228-DB0E60FC6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951" y="6212975"/>
              <a:ext cx="19050" cy="139700"/>
            </a:xfrm>
            <a:custGeom>
              <a:avLst/>
              <a:gdLst>
                <a:gd name="T0" fmla="*/ 46 w 46"/>
                <a:gd name="T1" fmla="*/ 344 h 353"/>
                <a:gd name="T2" fmla="*/ 45 w 46"/>
                <a:gd name="T3" fmla="*/ 348 h 353"/>
                <a:gd name="T4" fmla="*/ 42 w 46"/>
                <a:gd name="T5" fmla="*/ 351 h 353"/>
                <a:gd name="T6" fmla="*/ 34 w 46"/>
                <a:gd name="T7" fmla="*/ 352 h 353"/>
                <a:gd name="T8" fmla="*/ 23 w 46"/>
                <a:gd name="T9" fmla="*/ 353 h 353"/>
                <a:gd name="T10" fmla="*/ 12 w 46"/>
                <a:gd name="T11" fmla="*/ 352 h 353"/>
                <a:gd name="T12" fmla="*/ 5 w 46"/>
                <a:gd name="T13" fmla="*/ 351 h 353"/>
                <a:gd name="T14" fmla="*/ 1 w 46"/>
                <a:gd name="T15" fmla="*/ 348 h 353"/>
                <a:gd name="T16" fmla="*/ 0 w 46"/>
                <a:gd name="T17" fmla="*/ 344 h 353"/>
                <a:gd name="T18" fmla="*/ 0 w 46"/>
                <a:gd name="T19" fmla="*/ 9 h 353"/>
                <a:gd name="T20" fmla="*/ 1 w 46"/>
                <a:gd name="T21" fmla="*/ 5 h 353"/>
                <a:gd name="T22" fmla="*/ 5 w 46"/>
                <a:gd name="T23" fmla="*/ 3 h 353"/>
                <a:gd name="T24" fmla="*/ 13 w 46"/>
                <a:gd name="T25" fmla="*/ 1 h 353"/>
                <a:gd name="T26" fmla="*/ 23 w 46"/>
                <a:gd name="T27" fmla="*/ 0 h 353"/>
                <a:gd name="T28" fmla="*/ 34 w 46"/>
                <a:gd name="T29" fmla="*/ 1 h 353"/>
                <a:gd name="T30" fmla="*/ 42 w 46"/>
                <a:gd name="T31" fmla="*/ 3 h 353"/>
                <a:gd name="T32" fmla="*/ 45 w 46"/>
                <a:gd name="T33" fmla="*/ 5 h 353"/>
                <a:gd name="T34" fmla="*/ 46 w 46"/>
                <a:gd name="T35" fmla="*/ 9 h 353"/>
                <a:gd name="T36" fmla="*/ 46 w 46"/>
                <a:gd name="T37" fmla="*/ 344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" h="353">
                  <a:moveTo>
                    <a:pt x="46" y="344"/>
                  </a:moveTo>
                  <a:cubicBezTo>
                    <a:pt x="46" y="346"/>
                    <a:pt x="46" y="347"/>
                    <a:pt x="45" y="348"/>
                  </a:cubicBezTo>
                  <a:cubicBezTo>
                    <a:pt x="45" y="349"/>
                    <a:pt x="43" y="350"/>
                    <a:pt x="42" y="351"/>
                  </a:cubicBezTo>
                  <a:cubicBezTo>
                    <a:pt x="40" y="351"/>
                    <a:pt x="37" y="352"/>
                    <a:pt x="34" y="352"/>
                  </a:cubicBezTo>
                  <a:cubicBezTo>
                    <a:pt x="31" y="353"/>
                    <a:pt x="28" y="353"/>
                    <a:pt x="23" y="353"/>
                  </a:cubicBezTo>
                  <a:cubicBezTo>
                    <a:pt x="19" y="353"/>
                    <a:pt x="15" y="353"/>
                    <a:pt x="12" y="352"/>
                  </a:cubicBezTo>
                  <a:cubicBezTo>
                    <a:pt x="9" y="352"/>
                    <a:pt x="7" y="351"/>
                    <a:pt x="5" y="351"/>
                  </a:cubicBezTo>
                  <a:cubicBezTo>
                    <a:pt x="3" y="350"/>
                    <a:pt x="2" y="349"/>
                    <a:pt x="1" y="348"/>
                  </a:cubicBezTo>
                  <a:cubicBezTo>
                    <a:pt x="0" y="347"/>
                    <a:pt x="0" y="346"/>
                    <a:pt x="0" y="34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6"/>
                    <a:pt x="1" y="5"/>
                  </a:cubicBezTo>
                  <a:cubicBezTo>
                    <a:pt x="2" y="4"/>
                    <a:pt x="3" y="3"/>
                    <a:pt x="5" y="3"/>
                  </a:cubicBezTo>
                  <a:cubicBezTo>
                    <a:pt x="7" y="2"/>
                    <a:pt x="10" y="2"/>
                    <a:pt x="13" y="1"/>
                  </a:cubicBezTo>
                  <a:cubicBezTo>
                    <a:pt x="16" y="1"/>
                    <a:pt x="19" y="0"/>
                    <a:pt x="23" y="0"/>
                  </a:cubicBezTo>
                  <a:cubicBezTo>
                    <a:pt x="28" y="0"/>
                    <a:pt x="31" y="1"/>
                    <a:pt x="34" y="1"/>
                  </a:cubicBezTo>
                  <a:cubicBezTo>
                    <a:pt x="37" y="2"/>
                    <a:pt x="40" y="2"/>
                    <a:pt x="42" y="3"/>
                  </a:cubicBezTo>
                  <a:cubicBezTo>
                    <a:pt x="43" y="3"/>
                    <a:pt x="45" y="4"/>
                    <a:pt x="45" y="5"/>
                  </a:cubicBezTo>
                  <a:cubicBezTo>
                    <a:pt x="46" y="6"/>
                    <a:pt x="46" y="8"/>
                    <a:pt x="46" y="9"/>
                  </a:cubicBezTo>
                  <a:lnTo>
                    <a:pt x="46" y="344"/>
                  </a:lnTo>
                  <a:close/>
                </a:path>
              </a:pathLst>
            </a:custGeom>
            <a:solidFill>
              <a:srgbClr val="CD2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93CECF86-9391-1799-2F91-7AEE87CB0B05}"/>
              </a:ext>
            </a:extLst>
          </p:cNvPr>
          <p:cNvSpPr txBox="1"/>
          <p:nvPr/>
        </p:nvSpPr>
        <p:spPr>
          <a:xfrm>
            <a:off x="3924800" y="4152064"/>
            <a:ext cx="2918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nb-NO" b="1"/>
              <a:t>Kan generere nytt innhold </a:t>
            </a:r>
            <a:r>
              <a:rPr lang="en-US" b="1"/>
              <a:t>ved å analysere mønstre i allerede tilgjengelige data</a:t>
            </a:r>
            <a:endParaRPr lang="nb-NO" b="1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FDBC57D7-381F-48F1-635D-CF3F5DA343B9}"/>
              </a:ext>
            </a:extLst>
          </p:cNvPr>
          <p:cNvGrpSpPr/>
          <p:nvPr/>
        </p:nvGrpSpPr>
        <p:grpSpPr>
          <a:xfrm>
            <a:off x="8346332" y="544741"/>
            <a:ext cx="2334677" cy="716229"/>
            <a:chOff x="8346332" y="544741"/>
            <a:chExt cx="2334677" cy="716229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CADBD65-1540-D05B-2FEF-AB6DD910D61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46332" y="544741"/>
              <a:ext cx="858744" cy="716229"/>
              <a:chOff x="666750" y="227013"/>
              <a:chExt cx="746125" cy="622300"/>
            </a:xfrm>
          </p:grpSpPr>
          <p:sp>
            <p:nvSpPr>
              <p:cNvPr id="118" name="Freeform 318">
                <a:extLst>
                  <a:ext uri="{FF2B5EF4-FFF2-40B4-BE49-F238E27FC236}">
                    <a16:creationId xmlns:a16="http://schemas.microsoft.com/office/drawing/2014/main" id="{4087FE02-AA78-ACE4-5055-A0E84D9BD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600" y="227013"/>
                <a:ext cx="168275" cy="309563"/>
              </a:xfrm>
              <a:custGeom>
                <a:avLst/>
                <a:gdLst>
                  <a:gd name="T0" fmla="*/ 374 w 399"/>
                  <a:gd name="T1" fmla="*/ 735 h 735"/>
                  <a:gd name="T2" fmla="*/ 348 w 399"/>
                  <a:gd name="T3" fmla="*/ 710 h 735"/>
                  <a:gd name="T4" fmla="*/ 348 w 399"/>
                  <a:gd name="T5" fmla="*/ 92 h 735"/>
                  <a:gd name="T6" fmla="*/ 307 w 399"/>
                  <a:gd name="T7" fmla="*/ 51 h 735"/>
                  <a:gd name="T8" fmla="*/ 26 w 399"/>
                  <a:gd name="T9" fmla="*/ 51 h 735"/>
                  <a:gd name="T10" fmla="*/ 0 w 399"/>
                  <a:gd name="T11" fmla="*/ 25 h 735"/>
                  <a:gd name="T12" fmla="*/ 26 w 399"/>
                  <a:gd name="T13" fmla="*/ 0 h 735"/>
                  <a:gd name="T14" fmla="*/ 307 w 399"/>
                  <a:gd name="T15" fmla="*/ 0 h 735"/>
                  <a:gd name="T16" fmla="*/ 399 w 399"/>
                  <a:gd name="T17" fmla="*/ 92 h 735"/>
                  <a:gd name="T18" fmla="*/ 399 w 399"/>
                  <a:gd name="T19" fmla="*/ 710 h 735"/>
                  <a:gd name="T20" fmla="*/ 374 w 399"/>
                  <a:gd name="T21" fmla="*/ 735 h 7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9" h="735">
                    <a:moveTo>
                      <a:pt x="374" y="735"/>
                    </a:moveTo>
                    <a:cubicBezTo>
                      <a:pt x="360" y="735"/>
                      <a:pt x="348" y="724"/>
                      <a:pt x="348" y="710"/>
                    </a:cubicBezTo>
                    <a:cubicBezTo>
                      <a:pt x="348" y="92"/>
                      <a:pt x="348" y="92"/>
                      <a:pt x="348" y="92"/>
                    </a:cubicBezTo>
                    <a:cubicBezTo>
                      <a:pt x="348" y="69"/>
                      <a:pt x="330" y="51"/>
                      <a:pt x="307" y="51"/>
                    </a:cubicBezTo>
                    <a:cubicBezTo>
                      <a:pt x="26" y="51"/>
                      <a:pt x="26" y="51"/>
                      <a:pt x="26" y="51"/>
                    </a:cubicBez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307" y="0"/>
                      <a:pt x="307" y="0"/>
                      <a:pt x="307" y="0"/>
                    </a:cubicBezTo>
                    <a:cubicBezTo>
                      <a:pt x="357" y="0"/>
                      <a:pt x="399" y="42"/>
                      <a:pt x="399" y="92"/>
                    </a:cubicBezTo>
                    <a:cubicBezTo>
                      <a:pt x="399" y="710"/>
                      <a:pt x="399" y="710"/>
                      <a:pt x="399" y="710"/>
                    </a:cubicBezTo>
                    <a:cubicBezTo>
                      <a:pt x="399" y="724"/>
                      <a:pt x="388" y="735"/>
                      <a:pt x="374" y="73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9" name="Freeform 319">
                <a:extLst>
                  <a:ext uri="{FF2B5EF4-FFF2-40B4-BE49-F238E27FC236}">
                    <a16:creationId xmlns:a16="http://schemas.microsoft.com/office/drawing/2014/main" id="{56520C56-BD5B-CB84-3764-22C6FFF80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313" y="555625"/>
                <a:ext cx="561975" cy="157163"/>
              </a:xfrm>
              <a:custGeom>
                <a:avLst/>
                <a:gdLst>
                  <a:gd name="T0" fmla="*/ 1245 w 1337"/>
                  <a:gd name="T1" fmla="*/ 375 h 375"/>
                  <a:gd name="T2" fmla="*/ 25 w 1337"/>
                  <a:gd name="T3" fmla="*/ 375 h 375"/>
                  <a:gd name="T4" fmla="*/ 0 w 1337"/>
                  <a:gd name="T5" fmla="*/ 349 h 375"/>
                  <a:gd name="T6" fmla="*/ 25 w 1337"/>
                  <a:gd name="T7" fmla="*/ 324 h 375"/>
                  <a:gd name="T8" fmla="*/ 1245 w 1337"/>
                  <a:gd name="T9" fmla="*/ 324 h 375"/>
                  <a:gd name="T10" fmla="*/ 1287 w 1337"/>
                  <a:gd name="T11" fmla="*/ 282 h 375"/>
                  <a:gd name="T12" fmla="*/ 1287 w 1337"/>
                  <a:gd name="T13" fmla="*/ 26 h 375"/>
                  <a:gd name="T14" fmla="*/ 1312 w 1337"/>
                  <a:gd name="T15" fmla="*/ 0 h 375"/>
                  <a:gd name="T16" fmla="*/ 1337 w 1337"/>
                  <a:gd name="T17" fmla="*/ 26 h 375"/>
                  <a:gd name="T18" fmla="*/ 1337 w 1337"/>
                  <a:gd name="T19" fmla="*/ 282 h 375"/>
                  <a:gd name="T20" fmla="*/ 1245 w 1337"/>
                  <a:gd name="T21" fmla="*/ 375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37" h="375">
                    <a:moveTo>
                      <a:pt x="1245" y="375"/>
                    </a:moveTo>
                    <a:cubicBezTo>
                      <a:pt x="25" y="375"/>
                      <a:pt x="25" y="375"/>
                      <a:pt x="25" y="375"/>
                    </a:cubicBezTo>
                    <a:cubicBezTo>
                      <a:pt x="11" y="375"/>
                      <a:pt x="0" y="363"/>
                      <a:pt x="0" y="349"/>
                    </a:cubicBezTo>
                    <a:cubicBezTo>
                      <a:pt x="0" y="335"/>
                      <a:pt x="11" y="324"/>
                      <a:pt x="25" y="324"/>
                    </a:cubicBezTo>
                    <a:cubicBezTo>
                      <a:pt x="1245" y="324"/>
                      <a:pt x="1245" y="324"/>
                      <a:pt x="1245" y="324"/>
                    </a:cubicBezTo>
                    <a:cubicBezTo>
                      <a:pt x="1268" y="324"/>
                      <a:pt x="1287" y="305"/>
                      <a:pt x="1287" y="282"/>
                    </a:cubicBezTo>
                    <a:cubicBezTo>
                      <a:pt x="1287" y="26"/>
                      <a:pt x="1287" y="26"/>
                      <a:pt x="1287" y="26"/>
                    </a:cubicBezTo>
                    <a:cubicBezTo>
                      <a:pt x="1287" y="12"/>
                      <a:pt x="1298" y="0"/>
                      <a:pt x="1312" y="0"/>
                    </a:cubicBezTo>
                    <a:cubicBezTo>
                      <a:pt x="1326" y="0"/>
                      <a:pt x="1337" y="12"/>
                      <a:pt x="1337" y="26"/>
                    </a:cubicBezTo>
                    <a:cubicBezTo>
                      <a:pt x="1337" y="282"/>
                      <a:pt x="1337" y="282"/>
                      <a:pt x="1337" y="282"/>
                    </a:cubicBezTo>
                    <a:cubicBezTo>
                      <a:pt x="1337" y="333"/>
                      <a:pt x="1296" y="375"/>
                      <a:pt x="1245" y="37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0" name="Freeform 320">
                <a:extLst>
                  <a:ext uri="{FF2B5EF4-FFF2-40B4-BE49-F238E27FC236}">
                    <a16:creationId xmlns:a16="http://schemas.microsoft.com/office/drawing/2014/main" id="{7C28B47F-7531-81E5-07FE-89E949244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227013"/>
                <a:ext cx="560388" cy="485775"/>
              </a:xfrm>
              <a:custGeom>
                <a:avLst/>
                <a:gdLst>
                  <a:gd name="T0" fmla="*/ 364 w 1334"/>
                  <a:gd name="T1" fmla="*/ 1155 h 1155"/>
                  <a:gd name="T2" fmla="*/ 92 w 1334"/>
                  <a:gd name="T3" fmla="*/ 1155 h 1155"/>
                  <a:gd name="T4" fmla="*/ 0 w 1334"/>
                  <a:gd name="T5" fmla="*/ 1062 h 1155"/>
                  <a:gd name="T6" fmla="*/ 0 w 1334"/>
                  <a:gd name="T7" fmla="*/ 92 h 1155"/>
                  <a:gd name="T8" fmla="*/ 92 w 1334"/>
                  <a:gd name="T9" fmla="*/ 0 h 1155"/>
                  <a:gd name="T10" fmla="*/ 1308 w 1334"/>
                  <a:gd name="T11" fmla="*/ 0 h 1155"/>
                  <a:gd name="T12" fmla="*/ 1334 w 1334"/>
                  <a:gd name="T13" fmla="*/ 25 h 1155"/>
                  <a:gd name="T14" fmla="*/ 1308 w 1334"/>
                  <a:gd name="T15" fmla="*/ 51 h 1155"/>
                  <a:gd name="T16" fmla="*/ 92 w 1334"/>
                  <a:gd name="T17" fmla="*/ 51 h 1155"/>
                  <a:gd name="T18" fmla="*/ 50 w 1334"/>
                  <a:gd name="T19" fmla="*/ 92 h 1155"/>
                  <a:gd name="T20" fmla="*/ 50 w 1334"/>
                  <a:gd name="T21" fmla="*/ 1062 h 1155"/>
                  <a:gd name="T22" fmla="*/ 92 w 1334"/>
                  <a:gd name="T23" fmla="*/ 1104 h 1155"/>
                  <a:gd name="T24" fmla="*/ 364 w 1334"/>
                  <a:gd name="T25" fmla="*/ 1104 h 1155"/>
                  <a:gd name="T26" fmla="*/ 390 w 1334"/>
                  <a:gd name="T27" fmla="*/ 1129 h 1155"/>
                  <a:gd name="T28" fmla="*/ 364 w 1334"/>
                  <a:gd name="T29" fmla="*/ 1155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34" h="1155">
                    <a:moveTo>
                      <a:pt x="364" y="1155"/>
                    </a:moveTo>
                    <a:cubicBezTo>
                      <a:pt x="92" y="1155"/>
                      <a:pt x="92" y="1155"/>
                      <a:pt x="92" y="1155"/>
                    </a:cubicBezTo>
                    <a:cubicBezTo>
                      <a:pt x="41" y="1155"/>
                      <a:pt x="0" y="1113"/>
                      <a:pt x="0" y="106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42"/>
                      <a:pt x="41" y="0"/>
                      <a:pt x="92" y="0"/>
                    </a:cubicBezTo>
                    <a:cubicBezTo>
                      <a:pt x="1308" y="0"/>
                      <a:pt x="1308" y="0"/>
                      <a:pt x="1308" y="0"/>
                    </a:cubicBezTo>
                    <a:cubicBezTo>
                      <a:pt x="1322" y="0"/>
                      <a:pt x="1334" y="11"/>
                      <a:pt x="1334" y="25"/>
                    </a:cubicBezTo>
                    <a:cubicBezTo>
                      <a:pt x="1334" y="39"/>
                      <a:pt x="1322" y="51"/>
                      <a:pt x="1308" y="51"/>
                    </a:cubicBezTo>
                    <a:cubicBezTo>
                      <a:pt x="92" y="51"/>
                      <a:pt x="92" y="51"/>
                      <a:pt x="92" y="51"/>
                    </a:cubicBezTo>
                    <a:cubicBezTo>
                      <a:pt x="69" y="51"/>
                      <a:pt x="50" y="69"/>
                      <a:pt x="50" y="92"/>
                    </a:cubicBezTo>
                    <a:cubicBezTo>
                      <a:pt x="50" y="1062"/>
                      <a:pt x="50" y="1062"/>
                      <a:pt x="50" y="1062"/>
                    </a:cubicBezTo>
                    <a:cubicBezTo>
                      <a:pt x="50" y="1085"/>
                      <a:pt x="69" y="1104"/>
                      <a:pt x="92" y="1104"/>
                    </a:cubicBezTo>
                    <a:cubicBezTo>
                      <a:pt x="364" y="1104"/>
                      <a:pt x="364" y="1104"/>
                      <a:pt x="364" y="1104"/>
                    </a:cubicBezTo>
                    <a:cubicBezTo>
                      <a:pt x="378" y="1104"/>
                      <a:pt x="390" y="1115"/>
                      <a:pt x="390" y="1129"/>
                    </a:cubicBezTo>
                    <a:cubicBezTo>
                      <a:pt x="390" y="1143"/>
                      <a:pt x="378" y="1155"/>
                      <a:pt x="364" y="115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1" name="Freeform 321">
                <a:extLst>
                  <a:ext uri="{FF2B5EF4-FFF2-40B4-BE49-F238E27FC236}">
                    <a16:creationId xmlns:a16="http://schemas.microsoft.com/office/drawing/2014/main" id="{EFA73978-164B-48C1-746C-D96A698053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750" y="644525"/>
                <a:ext cx="741363" cy="20638"/>
              </a:xfrm>
              <a:custGeom>
                <a:avLst/>
                <a:gdLst>
                  <a:gd name="T0" fmla="*/ 1740 w 1766"/>
                  <a:gd name="T1" fmla="*/ 50 h 50"/>
                  <a:gd name="T2" fmla="*/ 25 w 1766"/>
                  <a:gd name="T3" fmla="*/ 50 h 50"/>
                  <a:gd name="T4" fmla="*/ 0 w 1766"/>
                  <a:gd name="T5" fmla="*/ 25 h 50"/>
                  <a:gd name="T6" fmla="*/ 25 w 1766"/>
                  <a:gd name="T7" fmla="*/ 0 h 50"/>
                  <a:gd name="T8" fmla="*/ 1740 w 1766"/>
                  <a:gd name="T9" fmla="*/ 0 h 50"/>
                  <a:gd name="T10" fmla="*/ 1766 w 1766"/>
                  <a:gd name="T11" fmla="*/ 25 h 50"/>
                  <a:gd name="T12" fmla="*/ 1740 w 176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66" h="50">
                    <a:moveTo>
                      <a:pt x="1740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740" y="0"/>
                      <a:pt x="1740" y="0"/>
                      <a:pt x="1740" y="0"/>
                    </a:cubicBezTo>
                    <a:cubicBezTo>
                      <a:pt x="1754" y="0"/>
                      <a:pt x="1766" y="11"/>
                      <a:pt x="1766" y="25"/>
                    </a:cubicBezTo>
                    <a:cubicBezTo>
                      <a:pt x="1766" y="39"/>
                      <a:pt x="1754" y="50"/>
                      <a:pt x="1740" y="5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2" name="Freeform 322">
                <a:extLst>
                  <a:ext uri="{FF2B5EF4-FFF2-40B4-BE49-F238E27FC236}">
                    <a16:creationId xmlns:a16="http://schemas.microsoft.com/office/drawing/2014/main" id="{1F3DB7B0-ECCD-A018-221D-72355DC5D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0288" y="698500"/>
                <a:ext cx="131763" cy="150813"/>
              </a:xfrm>
              <a:custGeom>
                <a:avLst/>
                <a:gdLst>
                  <a:gd name="T0" fmla="*/ 244 w 314"/>
                  <a:gd name="T1" fmla="*/ 360 h 360"/>
                  <a:gd name="T2" fmla="*/ 25 w 314"/>
                  <a:gd name="T3" fmla="*/ 360 h 360"/>
                  <a:gd name="T4" fmla="*/ 0 w 314"/>
                  <a:gd name="T5" fmla="*/ 335 h 360"/>
                  <a:gd name="T6" fmla="*/ 25 w 314"/>
                  <a:gd name="T7" fmla="*/ 309 h 360"/>
                  <a:gd name="T8" fmla="*/ 244 w 314"/>
                  <a:gd name="T9" fmla="*/ 309 h 360"/>
                  <a:gd name="T10" fmla="*/ 252 w 314"/>
                  <a:gd name="T11" fmla="*/ 308 h 360"/>
                  <a:gd name="T12" fmla="*/ 260 w 314"/>
                  <a:gd name="T13" fmla="*/ 299 h 360"/>
                  <a:gd name="T14" fmla="*/ 260 w 314"/>
                  <a:gd name="T15" fmla="*/ 288 h 360"/>
                  <a:gd name="T16" fmla="*/ 257 w 314"/>
                  <a:gd name="T17" fmla="*/ 285 h 360"/>
                  <a:gd name="T18" fmla="*/ 153 w 314"/>
                  <a:gd name="T19" fmla="*/ 25 h 360"/>
                  <a:gd name="T20" fmla="*/ 180 w 314"/>
                  <a:gd name="T21" fmla="*/ 1 h 360"/>
                  <a:gd name="T22" fmla="*/ 204 w 314"/>
                  <a:gd name="T23" fmla="*/ 28 h 360"/>
                  <a:gd name="T24" fmla="*/ 290 w 314"/>
                  <a:gd name="T25" fmla="*/ 246 h 360"/>
                  <a:gd name="T26" fmla="*/ 303 w 314"/>
                  <a:gd name="T27" fmla="*/ 263 h 360"/>
                  <a:gd name="T28" fmla="*/ 308 w 314"/>
                  <a:gd name="T29" fmla="*/ 316 h 360"/>
                  <a:gd name="T30" fmla="*/ 270 w 314"/>
                  <a:gd name="T31" fmla="*/ 356 h 360"/>
                  <a:gd name="T32" fmla="*/ 244 w 314"/>
                  <a:gd name="T33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4" h="360">
                    <a:moveTo>
                      <a:pt x="244" y="360"/>
                    </a:moveTo>
                    <a:cubicBezTo>
                      <a:pt x="25" y="360"/>
                      <a:pt x="25" y="360"/>
                      <a:pt x="25" y="360"/>
                    </a:cubicBezTo>
                    <a:cubicBezTo>
                      <a:pt x="11" y="360"/>
                      <a:pt x="0" y="349"/>
                      <a:pt x="0" y="335"/>
                    </a:cubicBezTo>
                    <a:cubicBezTo>
                      <a:pt x="0" y="321"/>
                      <a:pt x="11" y="309"/>
                      <a:pt x="25" y="309"/>
                    </a:cubicBezTo>
                    <a:cubicBezTo>
                      <a:pt x="244" y="309"/>
                      <a:pt x="244" y="309"/>
                      <a:pt x="244" y="309"/>
                    </a:cubicBezTo>
                    <a:cubicBezTo>
                      <a:pt x="247" y="309"/>
                      <a:pt x="250" y="309"/>
                      <a:pt x="252" y="308"/>
                    </a:cubicBezTo>
                    <a:cubicBezTo>
                      <a:pt x="256" y="307"/>
                      <a:pt x="259" y="304"/>
                      <a:pt x="260" y="299"/>
                    </a:cubicBezTo>
                    <a:cubicBezTo>
                      <a:pt x="261" y="297"/>
                      <a:pt x="262" y="293"/>
                      <a:pt x="260" y="288"/>
                    </a:cubicBezTo>
                    <a:cubicBezTo>
                      <a:pt x="259" y="287"/>
                      <a:pt x="258" y="286"/>
                      <a:pt x="257" y="285"/>
                    </a:cubicBezTo>
                    <a:cubicBezTo>
                      <a:pt x="144" y="191"/>
                      <a:pt x="153" y="32"/>
                      <a:pt x="153" y="25"/>
                    </a:cubicBezTo>
                    <a:cubicBezTo>
                      <a:pt x="154" y="11"/>
                      <a:pt x="166" y="0"/>
                      <a:pt x="180" y="1"/>
                    </a:cubicBezTo>
                    <a:cubicBezTo>
                      <a:pt x="194" y="2"/>
                      <a:pt x="205" y="14"/>
                      <a:pt x="204" y="28"/>
                    </a:cubicBezTo>
                    <a:cubicBezTo>
                      <a:pt x="204" y="30"/>
                      <a:pt x="197" y="169"/>
                      <a:pt x="290" y="246"/>
                    </a:cubicBezTo>
                    <a:cubicBezTo>
                      <a:pt x="295" y="251"/>
                      <a:pt x="300" y="256"/>
                      <a:pt x="303" y="263"/>
                    </a:cubicBezTo>
                    <a:cubicBezTo>
                      <a:pt x="313" y="279"/>
                      <a:pt x="314" y="298"/>
                      <a:pt x="308" y="316"/>
                    </a:cubicBezTo>
                    <a:cubicBezTo>
                      <a:pt x="301" y="335"/>
                      <a:pt x="287" y="349"/>
                      <a:pt x="270" y="356"/>
                    </a:cubicBezTo>
                    <a:cubicBezTo>
                      <a:pt x="261" y="359"/>
                      <a:pt x="253" y="360"/>
                      <a:pt x="244" y="360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3" name="Freeform 323">
                <a:extLst>
                  <a:ext uri="{FF2B5EF4-FFF2-40B4-BE49-F238E27FC236}">
                    <a16:creationId xmlns:a16="http://schemas.microsoft.com/office/drawing/2014/main" id="{DBF1152A-71EA-8830-7C5B-E7A5B72ED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988" y="698500"/>
                <a:ext cx="131763" cy="150813"/>
              </a:xfrm>
              <a:custGeom>
                <a:avLst/>
                <a:gdLst>
                  <a:gd name="T0" fmla="*/ 289 w 315"/>
                  <a:gd name="T1" fmla="*/ 360 h 360"/>
                  <a:gd name="T2" fmla="*/ 70 w 315"/>
                  <a:gd name="T3" fmla="*/ 360 h 360"/>
                  <a:gd name="T4" fmla="*/ 45 w 315"/>
                  <a:gd name="T5" fmla="*/ 356 h 360"/>
                  <a:gd name="T6" fmla="*/ 6 w 315"/>
                  <a:gd name="T7" fmla="*/ 316 h 360"/>
                  <a:gd name="T8" fmla="*/ 11 w 315"/>
                  <a:gd name="T9" fmla="*/ 263 h 360"/>
                  <a:gd name="T10" fmla="*/ 25 w 315"/>
                  <a:gd name="T11" fmla="*/ 246 h 360"/>
                  <a:gd name="T12" fmla="*/ 110 w 315"/>
                  <a:gd name="T13" fmla="*/ 28 h 360"/>
                  <a:gd name="T14" fmla="*/ 134 w 315"/>
                  <a:gd name="T15" fmla="*/ 1 h 360"/>
                  <a:gd name="T16" fmla="*/ 161 w 315"/>
                  <a:gd name="T17" fmla="*/ 25 h 360"/>
                  <a:gd name="T18" fmla="*/ 57 w 315"/>
                  <a:gd name="T19" fmla="*/ 285 h 360"/>
                  <a:gd name="T20" fmla="*/ 55 w 315"/>
                  <a:gd name="T21" fmla="*/ 288 h 360"/>
                  <a:gd name="T22" fmla="*/ 54 w 315"/>
                  <a:gd name="T23" fmla="*/ 299 h 360"/>
                  <a:gd name="T24" fmla="*/ 62 w 315"/>
                  <a:gd name="T25" fmla="*/ 308 h 360"/>
                  <a:gd name="T26" fmla="*/ 70 w 315"/>
                  <a:gd name="T27" fmla="*/ 309 h 360"/>
                  <a:gd name="T28" fmla="*/ 289 w 315"/>
                  <a:gd name="T29" fmla="*/ 309 h 360"/>
                  <a:gd name="T30" fmla="*/ 315 w 315"/>
                  <a:gd name="T31" fmla="*/ 335 h 360"/>
                  <a:gd name="T32" fmla="*/ 289 w 315"/>
                  <a:gd name="T33" fmla="*/ 36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5" h="360">
                    <a:moveTo>
                      <a:pt x="289" y="360"/>
                    </a:moveTo>
                    <a:cubicBezTo>
                      <a:pt x="70" y="360"/>
                      <a:pt x="70" y="360"/>
                      <a:pt x="70" y="360"/>
                    </a:cubicBezTo>
                    <a:cubicBezTo>
                      <a:pt x="61" y="360"/>
                      <a:pt x="53" y="359"/>
                      <a:pt x="45" y="356"/>
                    </a:cubicBezTo>
                    <a:cubicBezTo>
                      <a:pt x="27" y="349"/>
                      <a:pt x="13" y="335"/>
                      <a:pt x="6" y="316"/>
                    </a:cubicBezTo>
                    <a:cubicBezTo>
                      <a:pt x="0" y="298"/>
                      <a:pt x="1" y="279"/>
                      <a:pt x="11" y="263"/>
                    </a:cubicBezTo>
                    <a:cubicBezTo>
                      <a:pt x="15" y="256"/>
                      <a:pt x="19" y="251"/>
                      <a:pt x="25" y="246"/>
                    </a:cubicBezTo>
                    <a:cubicBezTo>
                      <a:pt x="118" y="169"/>
                      <a:pt x="110" y="30"/>
                      <a:pt x="110" y="28"/>
                    </a:cubicBezTo>
                    <a:cubicBezTo>
                      <a:pt x="110" y="14"/>
                      <a:pt x="120" y="2"/>
                      <a:pt x="134" y="1"/>
                    </a:cubicBezTo>
                    <a:cubicBezTo>
                      <a:pt x="148" y="0"/>
                      <a:pt x="160" y="11"/>
                      <a:pt x="161" y="25"/>
                    </a:cubicBezTo>
                    <a:cubicBezTo>
                      <a:pt x="161" y="32"/>
                      <a:pt x="170" y="191"/>
                      <a:pt x="57" y="285"/>
                    </a:cubicBezTo>
                    <a:cubicBezTo>
                      <a:pt x="56" y="286"/>
                      <a:pt x="55" y="287"/>
                      <a:pt x="55" y="288"/>
                    </a:cubicBezTo>
                    <a:cubicBezTo>
                      <a:pt x="52" y="293"/>
                      <a:pt x="53" y="297"/>
                      <a:pt x="54" y="299"/>
                    </a:cubicBezTo>
                    <a:cubicBezTo>
                      <a:pt x="55" y="304"/>
                      <a:pt x="58" y="307"/>
                      <a:pt x="62" y="308"/>
                    </a:cubicBezTo>
                    <a:cubicBezTo>
                      <a:pt x="65" y="309"/>
                      <a:pt x="67" y="309"/>
                      <a:pt x="70" y="309"/>
                    </a:cubicBezTo>
                    <a:cubicBezTo>
                      <a:pt x="289" y="309"/>
                      <a:pt x="289" y="309"/>
                      <a:pt x="289" y="309"/>
                    </a:cubicBezTo>
                    <a:cubicBezTo>
                      <a:pt x="303" y="309"/>
                      <a:pt x="315" y="321"/>
                      <a:pt x="315" y="335"/>
                    </a:cubicBezTo>
                    <a:cubicBezTo>
                      <a:pt x="315" y="349"/>
                      <a:pt x="303" y="360"/>
                      <a:pt x="289" y="360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4" name="Freeform 324">
                <a:extLst>
                  <a:ext uri="{FF2B5EF4-FFF2-40B4-BE49-F238E27FC236}">
                    <a16:creationId xmlns:a16="http://schemas.microsoft.com/office/drawing/2014/main" id="{F35FD3C5-4895-EC0E-23FE-B65417672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1388" y="782638"/>
                <a:ext cx="196850" cy="20638"/>
              </a:xfrm>
              <a:custGeom>
                <a:avLst/>
                <a:gdLst>
                  <a:gd name="T0" fmla="*/ 443 w 468"/>
                  <a:gd name="T1" fmla="*/ 50 h 50"/>
                  <a:gd name="T2" fmla="*/ 25 w 468"/>
                  <a:gd name="T3" fmla="*/ 50 h 50"/>
                  <a:gd name="T4" fmla="*/ 0 w 468"/>
                  <a:gd name="T5" fmla="*/ 25 h 50"/>
                  <a:gd name="T6" fmla="*/ 25 w 468"/>
                  <a:gd name="T7" fmla="*/ 0 h 50"/>
                  <a:gd name="T8" fmla="*/ 443 w 468"/>
                  <a:gd name="T9" fmla="*/ 0 h 50"/>
                  <a:gd name="T10" fmla="*/ 468 w 468"/>
                  <a:gd name="T11" fmla="*/ 25 h 50"/>
                  <a:gd name="T12" fmla="*/ 443 w 46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50">
                    <a:moveTo>
                      <a:pt x="44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443" y="0"/>
                      <a:pt x="443" y="0"/>
                      <a:pt x="443" y="0"/>
                    </a:cubicBezTo>
                    <a:cubicBezTo>
                      <a:pt x="457" y="0"/>
                      <a:pt x="468" y="11"/>
                      <a:pt x="468" y="25"/>
                    </a:cubicBezTo>
                    <a:cubicBezTo>
                      <a:pt x="468" y="39"/>
                      <a:pt x="457" y="50"/>
                      <a:pt x="443" y="50"/>
                    </a:cubicBezTo>
                    <a:close/>
                  </a:path>
                </a:pathLst>
              </a:custGeom>
              <a:solidFill>
                <a:srgbClr val="4B4B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5" name="Freeform 325">
                <a:extLst>
                  <a:ext uri="{FF2B5EF4-FFF2-40B4-BE49-F238E27FC236}">
                    <a16:creationId xmlns:a16="http://schemas.microsoft.com/office/drawing/2014/main" id="{BA2FFB39-4FE7-75F0-4BD0-36EFCC632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546100"/>
                <a:ext cx="123825" cy="20638"/>
              </a:xfrm>
              <a:custGeom>
                <a:avLst/>
                <a:gdLst>
                  <a:gd name="T0" fmla="*/ 269 w 294"/>
                  <a:gd name="T1" fmla="*/ 50 h 50"/>
                  <a:gd name="T2" fmla="*/ 25 w 294"/>
                  <a:gd name="T3" fmla="*/ 50 h 50"/>
                  <a:gd name="T4" fmla="*/ 0 w 294"/>
                  <a:gd name="T5" fmla="*/ 25 h 50"/>
                  <a:gd name="T6" fmla="*/ 25 w 294"/>
                  <a:gd name="T7" fmla="*/ 0 h 50"/>
                  <a:gd name="T8" fmla="*/ 269 w 294"/>
                  <a:gd name="T9" fmla="*/ 0 h 50"/>
                  <a:gd name="T10" fmla="*/ 294 w 294"/>
                  <a:gd name="T11" fmla="*/ 25 h 50"/>
                  <a:gd name="T12" fmla="*/ 269 w 294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50">
                    <a:moveTo>
                      <a:pt x="269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83" y="0"/>
                      <a:pt x="294" y="11"/>
                      <a:pt x="294" y="25"/>
                    </a:cubicBezTo>
                    <a:cubicBezTo>
                      <a:pt x="294" y="39"/>
                      <a:pt x="283" y="50"/>
                      <a:pt x="269" y="50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6" name="Freeform 326">
                <a:extLst>
                  <a:ext uri="{FF2B5EF4-FFF2-40B4-BE49-F238E27FC236}">
                    <a16:creationId xmlns:a16="http://schemas.microsoft.com/office/drawing/2014/main" id="{B15D869D-D3D2-F626-FCDA-40A8A0A3D8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492125"/>
                <a:ext cx="123825" cy="20638"/>
              </a:xfrm>
              <a:custGeom>
                <a:avLst/>
                <a:gdLst>
                  <a:gd name="T0" fmla="*/ 269 w 294"/>
                  <a:gd name="T1" fmla="*/ 51 h 51"/>
                  <a:gd name="T2" fmla="*/ 25 w 294"/>
                  <a:gd name="T3" fmla="*/ 51 h 51"/>
                  <a:gd name="T4" fmla="*/ 0 w 294"/>
                  <a:gd name="T5" fmla="*/ 26 h 51"/>
                  <a:gd name="T6" fmla="*/ 25 w 294"/>
                  <a:gd name="T7" fmla="*/ 0 h 51"/>
                  <a:gd name="T8" fmla="*/ 269 w 294"/>
                  <a:gd name="T9" fmla="*/ 0 h 51"/>
                  <a:gd name="T10" fmla="*/ 294 w 294"/>
                  <a:gd name="T11" fmla="*/ 26 h 51"/>
                  <a:gd name="T12" fmla="*/ 269 w 294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51">
                    <a:moveTo>
                      <a:pt x="269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11" y="51"/>
                      <a:pt x="0" y="40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269" y="0"/>
                      <a:pt x="269" y="0"/>
                      <a:pt x="269" y="0"/>
                    </a:cubicBezTo>
                    <a:cubicBezTo>
                      <a:pt x="283" y="0"/>
                      <a:pt x="294" y="12"/>
                      <a:pt x="294" y="26"/>
                    </a:cubicBezTo>
                    <a:cubicBezTo>
                      <a:pt x="294" y="40"/>
                      <a:pt x="283" y="51"/>
                      <a:pt x="269" y="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7" name="Freeform 327">
                <a:extLst>
                  <a:ext uri="{FF2B5EF4-FFF2-40B4-BE49-F238E27FC236}">
                    <a16:creationId xmlns:a16="http://schemas.microsoft.com/office/drawing/2014/main" id="{D92AD964-4779-0A42-4AC9-81DBF86E3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438150"/>
                <a:ext cx="142875" cy="22225"/>
              </a:xfrm>
              <a:custGeom>
                <a:avLst/>
                <a:gdLst>
                  <a:gd name="T0" fmla="*/ 314 w 340"/>
                  <a:gd name="T1" fmla="*/ 51 h 51"/>
                  <a:gd name="T2" fmla="*/ 25 w 340"/>
                  <a:gd name="T3" fmla="*/ 51 h 51"/>
                  <a:gd name="T4" fmla="*/ 0 w 340"/>
                  <a:gd name="T5" fmla="*/ 25 h 51"/>
                  <a:gd name="T6" fmla="*/ 25 w 340"/>
                  <a:gd name="T7" fmla="*/ 0 h 51"/>
                  <a:gd name="T8" fmla="*/ 314 w 340"/>
                  <a:gd name="T9" fmla="*/ 0 h 51"/>
                  <a:gd name="T10" fmla="*/ 340 w 340"/>
                  <a:gd name="T11" fmla="*/ 25 h 51"/>
                  <a:gd name="T12" fmla="*/ 314 w 340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0" h="51">
                    <a:moveTo>
                      <a:pt x="314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14" y="0"/>
                      <a:pt x="314" y="0"/>
                      <a:pt x="314" y="0"/>
                    </a:cubicBezTo>
                    <a:cubicBezTo>
                      <a:pt x="328" y="0"/>
                      <a:pt x="340" y="11"/>
                      <a:pt x="340" y="25"/>
                    </a:cubicBezTo>
                    <a:cubicBezTo>
                      <a:pt x="340" y="39"/>
                      <a:pt x="328" y="51"/>
                      <a:pt x="314" y="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8" name="Freeform 328">
                <a:extLst>
                  <a:ext uri="{FF2B5EF4-FFF2-40B4-BE49-F238E27FC236}">
                    <a16:creationId xmlns:a16="http://schemas.microsoft.com/office/drawing/2014/main" id="{FEA253FA-C3F1-EBDD-4EF1-C857C54C7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385763"/>
                <a:ext cx="193675" cy="20638"/>
              </a:xfrm>
              <a:custGeom>
                <a:avLst/>
                <a:gdLst>
                  <a:gd name="T0" fmla="*/ 436 w 461"/>
                  <a:gd name="T1" fmla="*/ 51 h 51"/>
                  <a:gd name="T2" fmla="*/ 25 w 461"/>
                  <a:gd name="T3" fmla="*/ 51 h 51"/>
                  <a:gd name="T4" fmla="*/ 0 w 461"/>
                  <a:gd name="T5" fmla="*/ 25 h 51"/>
                  <a:gd name="T6" fmla="*/ 25 w 461"/>
                  <a:gd name="T7" fmla="*/ 0 h 51"/>
                  <a:gd name="T8" fmla="*/ 436 w 461"/>
                  <a:gd name="T9" fmla="*/ 0 h 51"/>
                  <a:gd name="T10" fmla="*/ 461 w 461"/>
                  <a:gd name="T11" fmla="*/ 25 h 51"/>
                  <a:gd name="T12" fmla="*/ 436 w 461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51">
                    <a:moveTo>
                      <a:pt x="436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436" y="0"/>
                      <a:pt x="436" y="0"/>
                      <a:pt x="436" y="0"/>
                    </a:cubicBezTo>
                    <a:cubicBezTo>
                      <a:pt x="450" y="0"/>
                      <a:pt x="461" y="11"/>
                      <a:pt x="461" y="25"/>
                    </a:cubicBezTo>
                    <a:cubicBezTo>
                      <a:pt x="461" y="39"/>
                      <a:pt x="450" y="51"/>
                      <a:pt x="436" y="51"/>
                    </a:cubicBezTo>
                    <a:close/>
                  </a:path>
                </a:pathLst>
              </a:custGeom>
              <a:solidFill>
                <a:srgbClr val="DF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29" name="Freeform 329">
                <a:extLst>
                  <a:ext uri="{FF2B5EF4-FFF2-40B4-BE49-F238E27FC236}">
                    <a16:creationId xmlns:a16="http://schemas.microsoft.com/office/drawing/2014/main" id="{9EDD4BDA-C9D3-A20D-ED03-EA9E9682F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363" y="331788"/>
                <a:ext cx="41275" cy="20638"/>
              </a:xfrm>
              <a:custGeom>
                <a:avLst/>
                <a:gdLst>
                  <a:gd name="T0" fmla="*/ 73 w 98"/>
                  <a:gd name="T1" fmla="*/ 50 h 50"/>
                  <a:gd name="T2" fmla="*/ 25 w 98"/>
                  <a:gd name="T3" fmla="*/ 50 h 50"/>
                  <a:gd name="T4" fmla="*/ 0 w 98"/>
                  <a:gd name="T5" fmla="*/ 25 h 50"/>
                  <a:gd name="T6" fmla="*/ 25 w 98"/>
                  <a:gd name="T7" fmla="*/ 0 h 50"/>
                  <a:gd name="T8" fmla="*/ 73 w 98"/>
                  <a:gd name="T9" fmla="*/ 0 h 50"/>
                  <a:gd name="T10" fmla="*/ 98 w 98"/>
                  <a:gd name="T11" fmla="*/ 25 h 50"/>
                  <a:gd name="T12" fmla="*/ 73 w 98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50">
                    <a:moveTo>
                      <a:pt x="73" y="50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7" y="0"/>
                      <a:pt x="98" y="11"/>
                      <a:pt x="98" y="25"/>
                    </a:cubicBezTo>
                    <a:cubicBezTo>
                      <a:pt x="98" y="39"/>
                      <a:pt x="87" y="50"/>
                      <a:pt x="73" y="50"/>
                    </a:cubicBezTo>
                    <a:close/>
                  </a:path>
                </a:pathLst>
              </a:custGeom>
              <a:solidFill>
                <a:srgbClr val="DF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30" name="Freeform 330">
                <a:extLst>
                  <a:ext uri="{FF2B5EF4-FFF2-40B4-BE49-F238E27FC236}">
                    <a16:creationId xmlns:a16="http://schemas.microsoft.com/office/drawing/2014/main" id="{EB496778-0A8B-48D3-970B-9D71B0917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100" y="331788"/>
                <a:ext cx="174625" cy="20638"/>
              </a:xfrm>
              <a:custGeom>
                <a:avLst/>
                <a:gdLst>
                  <a:gd name="T0" fmla="*/ 391 w 416"/>
                  <a:gd name="T1" fmla="*/ 50 h 50"/>
                  <a:gd name="T2" fmla="*/ 26 w 416"/>
                  <a:gd name="T3" fmla="*/ 50 h 50"/>
                  <a:gd name="T4" fmla="*/ 0 w 416"/>
                  <a:gd name="T5" fmla="*/ 25 h 50"/>
                  <a:gd name="T6" fmla="*/ 26 w 416"/>
                  <a:gd name="T7" fmla="*/ 0 h 50"/>
                  <a:gd name="T8" fmla="*/ 391 w 416"/>
                  <a:gd name="T9" fmla="*/ 0 h 50"/>
                  <a:gd name="T10" fmla="*/ 416 w 416"/>
                  <a:gd name="T11" fmla="*/ 25 h 50"/>
                  <a:gd name="T12" fmla="*/ 391 w 416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6" h="50">
                    <a:moveTo>
                      <a:pt x="391" y="50"/>
                    </a:moveTo>
                    <a:cubicBezTo>
                      <a:pt x="26" y="50"/>
                      <a:pt x="26" y="50"/>
                      <a:pt x="26" y="50"/>
                    </a:cubicBezTo>
                    <a:cubicBezTo>
                      <a:pt x="12" y="50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405" y="0"/>
                      <a:pt x="416" y="11"/>
                      <a:pt x="416" y="25"/>
                    </a:cubicBezTo>
                    <a:cubicBezTo>
                      <a:pt x="416" y="39"/>
                      <a:pt x="405" y="50"/>
                      <a:pt x="391" y="50"/>
                    </a:cubicBezTo>
                    <a:close/>
                  </a:path>
                </a:pathLst>
              </a:custGeom>
              <a:solidFill>
                <a:srgbClr val="DF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1F41CB8-159F-3209-5405-FDA9C7184B2C}"/>
                </a:ext>
              </a:extLst>
            </p:cNvPr>
            <p:cNvSpPr txBox="1"/>
            <p:nvPr/>
          </p:nvSpPr>
          <p:spPr>
            <a:xfrm>
              <a:off x="9375444" y="617636"/>
              <a:ext cx="130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Tekst</a:t>
              </a:r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B89AC6A-6693-29ED-26D3-35582EF0BFEA}"/>
              </a:ext>
            </a:extLst>
          </p:cNvPr>
          <p:cNvGrpSpPr/>
          <p:nvPr/>
        </p:nvGrpSpPr>
        <p:grpSpPr>
          <a:xfrm>
            <a:off x="8301016" y="1523886"/>
            <a:ext cx="2379993" cy="560236"/>
            <a:chOff x="8301016" y="1523886"/>
            <a:chExt cx="2379993" cy="5602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1F8AD82-2842-1152-1D68-D1F0EAD32DC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1016" y="1523886"/>
              <a:ext cx="1012362" cy="503299"/>
              <a:chOff x="160338" y="14880725"/>
              <a:chExt cx="836613" cy="415925"/>
            </a:xfrm>
          </p:grpSpPr>
          <p:sp>
            <p:nvSpPr>
              <p:cNvPr id="12" name="Freeform 1190">
                <a:extLst>
                  <a:ext uri="{FF2B5EF4-FFF2-40B4-BE49-F238E27FC236}">
                    <a16:creationId xmlns:a16="http://schemas.microsoft.com/office/drawing/2014/main" id="{1ED16B88-49BB-A609-100B-C765D93F9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38" y="15053762"/>
                <a:ext cx="20638" cy="69850"/>
              </a:xfrm>
              <a:custGeom>
                <a:avLst/>
                <a:gdLst>
                  <a:gd name="T0" fmla="*/ 26 w 52"/>
                  <a:gd name="T1" fmla="*/ 175 h 175"/>
                  <a:gd name="T2" fmla="*/ 0 w 52"/>
                  <a:gd name="T3" fmla="*/ 148 h 175"/>
                  <a:gd name="T4" fmla="*/ 0 w 52"/>
                  <a:gd name="T5" fmla="*/ 26 h 175"/>
                  <a:gd name="T6" fmla="*/ 26 w 52"/>
                  <a:gd name="T7" fmla="*/ 0 h 175"/>
                  <a:gd name="T8" fmla="*/ 52 w 52"/>
                  <a:gd name="T9" fmla="*/ 26 h 175"/>
                  <a:gd name="T10" fmla="*/ 52 w 52"/>
                  <a:gd name="T11" fmla="*/ 148 h 175"/>
                  <a:gd name="T12" fmla="*/ 26 w 52"/>
                  <a:gd name="T1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75">
                    <a:moveTo>
                      <a:pt x="26" y="175"/>
                    </a:moveTo>
                    <a:cubicBezTo>
                      <a:pt x="11" y="175"/>
                      <a:pt x="0" y="163"/>
                      <a:pt x="0" y="14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1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ubicBezTo>
                      <a:pt x="52" y="148"/>
                      <a:pt x="52" y="148"/>
                      <a:pt x="52" y="148"/>
                    </a:cubicBezTo>
                    <a:cubicBezTo>
                      <a:pt x="52" y="163"/>
                      <a:pt x="40" y="175"/>
                      <a:pt x="26" y="17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3" name="Freeform 1191">
                <a:extLst>
                  <a:ext uri="{FF2B5EF4-FFF2-40B4-BE49-F238E27FC236}">
                    <a16:creationId xmlns:a16="http://schemas.microsoft.com/office/drawing/2014/main" id="{1D5222F3-7E1F-F329-0AEF-B42F99893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01" y="15044237"/>
                <a:ext cx="20638" cy="88900"/>
              </a:xfrm>
              <a:custGeom>
                <a:avLst/>
                <a:gdLst>
                  <a:gd name="T0" fmla="*/ 26 w 52"/>
                  <a:gd name="T1" fmla="*/ 222 h 222"/>
                  <a:gd name="T2" fmla="*/ 0 w 52"/>
                  <a:gd name="T3" fmla="*/ 196 h 222"/>
                  <a:gd name="T4" fmla="*/ 0 w 52"/>
                  <a:gd name="T5" fmla="*/ 26 h 222"/>
                  <a:gd name="T6" fmla="*/ 26 w 52"/>
                  <a:gd name="T7" fmla="*/ 0 h 222"/>
                  <a:gd name="T8" fmla="*/ 52 w 52"/>
                  <a:gd name="T9" fmla="*/ 26 h 222"/>
                  <a:gd name="T10" fmla="*/ 52 w 52"/>
                  <a:gd name="T11" fmla="*/ 196 h 222"/>
                  <a:gd name="T12" fmla="*/ 26 w 52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22">
                    <a:moveTo>
                      <a:pt x="26" y="222"/>
                    </a:moveTo>
                    <a:cubicBezTo>
                      <a:pt x="12" y="222"/>
                      <a:pt x="0" y="211"/>
                      <a:pt x="0" y="19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2" y="12"/>
                      <a:pt x="52" y="26"/>
                    </a:cubicBezTo>
                    <a:cubicBezTo>
                      <a:pt x="52" y="196"/>
                      <a:pt x="52" y="196"/>
                      <a:pt x="52" y="196"/>
                    </a:cubicBezTo>
                    <a:cubicBezTo>
                      <a:pt x="52" y="211"/>
                      <a:pt x="41" y="222"/>
                      <a:pt x="26" y="2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4" name="Freeform 1192">
                <a:extLst>
                  <a:ext uri="{FF2B5EF4-FFF2-40B4-BE49-F238E27FC236}">
                    <a16:creationId xmlns:a16="http://schemas.microsoft.com/office/drawing/2014/main" id="{8AE459B3-63B7-5E4B-998E-0755A61E12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826" y="15044237"/>
                <a:ext cx="20638" cy="88900"/>
              </a:xfrm>
              <a:custGeom>
                <a:avLst/>
                <a:gdLst>
                  <a:gd name="T0" fmla="*/ 27 w 53"/>
                  <a:gd name="T1" fmla="*/ 222 h 222"/>
                  <a:gd name="T2" fmla="*/ 0 w 53"/>
                  <a:gd name="T3" fmla="*/ 196 h 222"/>
                  <a:gd name="T4" fmla="*/ 0 w 53"/>
                  <a:gd name="T5" fmla="*/ 26 h 222"/>
                  <a:gd name="T6" fmla="*/ 27 w 53"/>
                  <a:gd name="T7" fmla="*/ 0 h 222"/>
                  <a:gd name="T8" fmla="*/ 53 w 53"/>
                  <a:gd name="T9" fmla="*/ 26 h 222"/>
                  <a:gd name="T10" fmla="*/ 53 w 53"/>
                  <a:gd name="T11" fmla="*/ 196 h 222"/>
                  <a:gd name="T12" fmla="*/ 27 w 53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22">
                    <a:moveTo>
                      <a:pt x="27" y="222"/>
                    </a:moveTo>
                    <a:cubicBezTo>
                      <a:pt x="12" y="222"/>
                      <a:pt x="0" y="211"/>
                      <a:pt x="0" y="19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1" y="0"/>
                      <a:pt x="53" y="12"/>
                      <a:pt x="53" y="26"/>
                    </a:cubicBezTo>
                    <a:cubicBezTo>
                      <a:pt x="53" y="196"/>
                      <a:pt x="53" y="196"/>
                      <a:pt x="53" y="196"/>
                    </a:cubicBezTo>
                    <a:cubicBezTo>
                      <a:pt x="53" y="211"/>
                      <a:pt x="41" y="222"/>
                      <a:pt x="27" y="2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5" name="Freeform 1193">
                <a:extLst>
                  <a:ext uri="{FF2B5EF4-FFF2-40B4-BE49-F238E27FC236}">
                    <a16:creationId xmlns:a16="http://schemas.microsoft.com/office/drawing/2014/main" id="{E132AC2C-1624-AA1D-127F-E5F9E906C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876" y="15012487"/>
                <a:ext cx="20638" cy="152400"/>
              </a:xfrm>
              <a:custGeom>
                <a:avLst/>
                <a:gdLst>
                  <a:gd name="T0" fmla="*/ 26 w 53"/>
                  <a:gd name="T1" fmla="*/ 386 h 386"/>
                  <a:gd name="T2" fmla="*/ 0 w 53"/>
                  <a:gd name="T3" fmla="*/ 360 h 386"/>
                  <a:gd name="T4" fmla="*/ 0 w 53"/>
                  <a:gd name="T5" fmla="*/ 27 h 386"/>
                  <a:gd name="T6" fmla="*/ 26 w 53"/>
                  <a:gd name="T7" fmla="*/ 0 h 386"/>
                  <a:gd name="T8" fmla="*/ 53 w 53"/>
                  <a:gd name="T9" fmla="*/ 27 h 386"/>
                  <a:gd name="T10" fmla="*/ 53 w 53"/>
                  <a:gd name="T11" fmla="*/ 360 h 386"/>
                  <a:gd name="T12" fmla="*/ 26 w 53"/>
                  <a:gd name="T13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386">
                    <a:moveTo>
                      <a:pt x="26" y="386"/>
                    </a:moveTo>
                    <a:cubicBezTo>
                      <a:pt x="12" y="386"/>
                      <a:pt x="0" y="374"/>
                      <a:pt x="0" y="36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3" y="12"/>
                      <a:pt x="53" y="27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74"/>
                      <a:pt x="41" y="386"/>
                      <a:pt x="26" y="38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6" name="Freeform 1194">
                <a:extLst>
                  <a:ext uri="{FF2B5EF4-FFF2-40B4-BE49-F238E27FC236}">
                    <a16:creationId xmlns:a16="http://schemas.microsoft.com/office/drawing/2014/main" id="{D8B2BFCA-8C65-8B32-F923-0CBF7B6A5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851" y="15012487"/>
                <a:ext cx="20638" cy="152400"/>
              </a:xfrm>
              <a:custGeom>
                <a:avLst/>
                <a:gdLst>
                  <a:gd name="T0" fmla="*/ 26 w 53"/>
                  <a:gd name="T1" fmla="*/ 386 h 386"/>
                  <a:gd name="T2" fmla="*/ 0 w 53"/>
                  <a:gd name="T3" fmla="*/ 360 h 386"/>
                  <a:gd name="T4" fmla="*/ 0 w 53"/>
                  <a:gd name="T5" fmla="*/ 27 h 386"/>
                  <a:gd name="T6" fmla="*/ 26 w 53"/>
                  <a:gd name="T7" fmla="*/ 0 h 386"/>
                  <a:gd name="T8" fmla="*/ 53 w 53"/>
                  <a:gd name="T9" fmla="*/ 27 h 386"/>
                  <a:gd name="T10" fmla="*/ 53 w 53"/>
                  <a:gd name="T11" fmla="*/ 360 h 386"/>
                  <a:gd name="T12" fmla="*/ 26 w 53"/>
                  <a:gd name="T13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386">
                    <a:moveTo>
                      <a:pt x="26" y="386"/>
                    </a:moveTo>
                    <a:cubicBezTo>
                      <a:pt x="12" y="386"/>
                      <a:pt x="0" y="374"/>
                      <a:pt x="0" y="36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3" y="12"/>
                      <a:pt x="53" y="27"/>
                    </a:cubicBezTo>
                    <a:cubicBezTo>
                      <a:pt x="53" y="360"/>
                      <a:pt x="53" y="360"/>
                      <a:pt x="53" y="360"/>
                    </a:cubicBezTo>
                    <a:cubicBezTo>
                      <a:pt x="53" y="374"/>
                      <a:pt x="41" y="386"/>
                      <a:pt x="26" y="38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7" name="Freeform 1195">
                <a:extLst>
                  <a:ext uri="{FF2B5EF4-FFF2-40B4-BE49-F238E27FC236}">
                    <a16:creationId xmlns:a16="http://schemas.microsoft.com/office/drawing/2014/main" id="{A172A7E6-F6B7-C6BC-3894-8ECB6DDC0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01" y="14998200"/>
                <a:ext cx="22225" cy="180975"/>
              </a:xfrm>
              <a:custGeom>
                <a:avLst/>
                <a:gdLst>
                  <a:gd name="T0" fmla="*/ 27 w 53"/>
                  <a:gd name="T1" fmla="*/ 455 h 455"/>
                  <a:gd name="T2" fmla="*/ 0 w 53"/>
                  <a:gd name="T3" fmla="*/ 428 h 455"/>
                  <a:gd name="T4" fmla="*/ 0 w 53"/>
                  <a:gd name="T5" fmla="*/ 26 h 455"/>
                  <a:gd name="T6" fmla="*/ 27 w 53"/>
                  <a:gd name="T7" fmla="*/ 0 h 455"/>
                  <a:gd name="T8" fmla="*/ 53 w 53"/>
                  <a:gd name="T9" fmla="*/ 26 h 455"/>
                  <a:gd name="T10" fmla="*/ 53 w 53"/>
                  <a:gd name="T11" fmla="*/ 428 h 455"/>
                  <a:gd name="T12" fmla="*/ 27 w 53"/>
                  <a:gd name="T13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455">
                    <a:moveTo>
                      <a:pt x="27" y="455"/>
                    </a:moveTo>
                    <a:cubicBezTo>
                      <a:pt x="12" y="455"/>
                      <a:pt x="0" y="443"/>
                      <a:pt x="0" y="42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2" y="0"/>
                      <a:pt x="27" y="0"/>
                    </a:cubicBezTo>
                    <a:cubicBezTo>
                      <a:pt x="41" y="0"/>
                      <a:pt x="53" y="11"/>
                      <a:pt x="53" y="26"/>
                    </a:cubicBezTo>
                    <a:cubicBezTo>
                      <a:pt x="53" y="428"/>
                      <a:pt x="53" y="428"/>
                      <a:pt x="53" y="428"/>
                    </a:cubicBezTo>
                    <a:cubicBezTo>
                      <a:pt x="53" y="443"/>
                      <a:pt x="41" y="455"/>
                      <a:pt x="27" y="45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8" name="Freeform 1196">
                <a:extLst>
                  <a:ext uri="{FF2B5EF4-FFF2-40B4-BE49-F238E27FC236}">
                    <a16:creationId xmlns:a16="http://schemas.microsoft.com/office/drawing/2014/main" id="{6B873067-B10B-FDBD-2F13-DEAB501D8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363" y="14958512"/>
                <a:ext cx="20638" cy="260350"/>
              </a:xfrm>
              <a:custGeom>
                <a:avLst/>
                <a:gdLst>
                  <a:gd name="T0" fmla="*/ 26 w 52"/>
                  <a:gd name="T1" fmla="*/ 656 h 656"/>
                  <a:gd name="T2" fmla="*/ 0 w 52"/>
                  <a:gd name="T3" fmla="*/ 630 h 656"/>
                  <a:gd name="T4" fmla="*/ 0 w 52"/>
                  <a:gd name="T5" fmla="*/ 26 h 656"/>
                  <a:gd name="T6" fmla="*/ 26 w 52"/>
                  <a:gd name="T7" fmla="*/ 0 h 656"/>
                  <a:gd name="T8" fmla="*/ 52 w 52"/>
                  <a:gd name="T9" fmla="*/ 26 h 656"/>
                  <a:gd name="T10" fmla="*/ 52 w 52"/>
                  <a:gd name="T11" fmla="*/ 630 h 656"/>
                  <a:gd name="T12" fmla="*/ 26 w 52"/>
                  <a:gd name="T13" fmla="*/ 656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656">
                    <a:moveTo>
                      <a:pt x="26" y="656"/>
                    </a:moveTo>
                    <a:cubicBezTo>
                      <a:pt x="11" y="656"/>
                      <a:pt x="0" y="645"/>
                      <a:pt x="0" y="63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630"/>
                      <a:pt x="52" y="630"/>
                      <a:pt x="52" y="630"/>
                    </a:cubicBezTo>
                    <a:cubicBezTo>
                      <a:pt x="52" y="645"/>
                      <a:pt x="40" y="656"/>
                      <a:pt x="26" y="65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19" name="Freeform 1197">
                <a:extLst>
                  <a:ext uri="{FF2B5EF4-FFF2-40B4-BE49-F238E27FC236}">
                    <a16:creationId xmlns:a16="http://schemas.microsoft.com/office/drawing/2014/main" id="{5E21B627-5D68-B102-BDE4-89FF04D4D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313" y="15053762"/>
                <a:ext cx="20638" cy="69850"/>
              </a:xfrm>
              <a:custGeom>
                <a:avLst/>
                <a:gdLst>
                  <a:gd name="T0" fmla="*/ 26 w 53"/>
                  <a:gd name="T1" fmla="*/ 175 h 175"/>
                  <a:gd name="T2" fmla="*/ 0 w 53"/>
                  <a:gd name="T3" fmla="*/ 148 h 175"/>
                  <a:gd name="T4" fmla="*/ 0 w 53"/>
                  <a:gd name="T5" fmla="*/ 26 h 175"/>
                  <a:gd name="T6" fmla="*/ 26 w 53"/>
                  <a:gd name="T7" fmla="*/ 0 h 175"/>
                  <a:gd name="T8" fmla="*/ 53 w 53"/>
                  <a:gd name="T9" fmla="*/ 26 h 175"/>
                  <a:gd name="T10" fmla="*/ 53 w 53"/>
                  <a:gd name="T11" fmla="*/ 148 h 175"/>
                  <a:gd name="T12" fmla="*/ 26 w 53"/>
                  <a:gd name="T1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175">
                    <a:moveTo>
                      <a:pt x="26" y="175"/>
                    </a:moveTo>
                    <a:cubicBezTo>
                      <a:pt x="12" y="175"/>
                      <a:pt x="0" y="163"/>
                      <a:pt x="0" y="14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1" y="0"/>
                      <a:pt x="53" y="11"/>
                      <a:pt x="53" y="26"/>
                    </a:cubicBezTo>
                    <a:cubicBezTo>
                      <a:pt x="53" y="148"/>
                      <a:pt x="53" y="148"/>
                      <a:pt x="53" y="148"/>
                    </a:cubicBezTo>
                    <a:cubicBezTo>
                      <a:pt x="53" y="163"/>
                      <a:pt x="41" y="175"/>
                      <a:pt x="26" y="17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0" name="Freeform 1198">
                <a:extLst>
                  <a:ext uri="{FF2B5EF4-FFF2-40B4-BE49-F238E27FC236}">
                    <a16:creationId xmlns:a16="http://schemas.microsoft.com/office/drawing/2014/main" id="{18B7DDC8-2D8E-BCFB-E11B-7FCA571FC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338" y="15044237"/>
                <a:ext cx="20638" cy="88900"/>
              </a:xfrm>
              <a:custGeom>
                <a:avLst/>
                <a:gdLst>
                  <a:gd name="T0" fmla="*/ 26 w 52"/>
                  <a:gd name="T1" fmla="*/ 222 h 222"/>
                  <a:gd name="T2" fmla="*/ 0 w 52"/>
                  <a:gd name="T3" fmla="*/ 196 h 222"/>
                  <a:gd name="T4" fmla="*/ 0 w 52"/>
                  <a:gd name="T5" fmla="*/ 26 h 222"/>
                  <a:gd name="T6" fmla="*/ 26 w 52"/>
                  <a:gd name="T7" fmla="*/ 0 h 222"/>
                  <a:gd name="T8" fmla="*/ 52 w 52"/>
                  <a:gd name="T9" fmla="*/ 26 h 222"/>
                  <a:gd name="T10" fmla="*/ 52 w 52"/>
                  <a:gd name="T11" fmla="*/ 196 h 222"/>
                  <a:gd name="T12" fmla="*/ 26 w 52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22">
                    <a:moveTo>
                      <a:pt x="26" y="222"/>
                    </a:moveTo>
                    <a:cubicBezTo>
                      <a:pt x="12" y="222"/>
                      <a:pt x="0" y="211"/>
                      <a:pt x="0" y="19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2" y="12"/>
                      <a:pt x="52" y="26"/>
                    </a:cubicBezTo>
                    <a:cubicBezTo>
                      <a:pt x="52" y="196"/>
                      <a:pt x="52" y="196"/>
                      <a:pt x="52" y="196"/>
                    </a:cubicBezTo>
                    <a:cubicBezTo>
                      <a:pt x="52" y="211"/>
                      <a:pt x="41" y="222"/>
                      <a:pt x="26" y="2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1" name="Freeform 1199">
                <a:extLst>
                  <a:ext uri="{FF2B5EF4-FFF2-40B4-BE49-F238E27FC236}">
                    <a16:creationId xmlns:a16="http://schemas.microsoft.com/office/drawing/2014/main" id="{47E3A41A-3912-EDF8-EEB2-FC55964947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826" y="15044237"/>
                <a:ext cx="20638" cy="88900"/>
              </a:xfrm>
              <a:custGeom>
                <a:avLst/>
                <a:gdLst>
                  <a:gd name="T0" fmla="*/ 27 w 53"/>
                  <a:gd name="T1" fmla="*/ 222 h 222"/>
                  <a:gd name="T2" fmla="*/ 0 w 53"/>
                  <a:gd name="T3" fmla="*/ 196 h 222"/>
                  <a:gd name="T4" fmla="*/ 0 w 53"/>
                  <a:gd name="T5" fmla="*/ 26 h 222"/>
                  <a:gd name="T6" fmla="*/ 27 w 53"/>
                  <a:gd name="T7" fmla="*/ 0 h 222"/>
                  <a:gd name="T8" fmla="*/ 53 w 53"/>
                  <a:gd name="T9" fmla="*/ 26 h 222"/>
                  <a:gd name="T10" fmla="*/ 53 w 53"/>
                  <a:gd name="T11" fmla="*/ 196 h 222"/>
                  <a:gd name="T12" fmla="*/ 27 w 53"/>
                  <a:gd name="T13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22">
                    <a:moveTo>
                      <a:pt x="27" y="222"/>
                    </a:moveTo>
                    <a:cubicBezTo>
                      <a:pt x="12" y="222"/>
                      <a:pt x="0" y="211"/>
                      <a:pt x="0" y="19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1" y="0"/>
                      <a:pt x="53" y="12"/>
                      <a:pt x="53" y="26"/>
                    </a:cubicBezTo>
                    <a:cubicBezTo>
                      <a:pt x="53" y="196"/>
                      <a:pt x="53" y="196"/>
                      <a:pt x="53" y="196"/>
                    </a:cubicBezTo>
                    <a:cubicBezTo>
                      <a:pt x="53" y="211"/>
                      <a:pt x="41" y="222"/>
                      <a:pt x="27" y="22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2" name="Freeform 1200">
                <a:extLst>
                  <a:ext uri="{FF2B5EF4-FFF2-40B4-BE49-F238E27FC236}">
                    <a16:creationId xmlns:a16="http://schemas.microsoft.com/office/drawing/2014/main" id="{897AC6C7-1639-7E42-2B7E-E71C5274E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363" y="15012487"/>
                <a:ext cx="20638" cy="152400"/>
              </a:xfrm>
              <a:custGeom>
                <a:avLst/>
                <a:gdLst>
                  <a:gd name="T0" fmla="*/ 26 w 52"/>
                  <a:gd name="T1" fmla="*/ 386 h 386"/>
                  <a:gd name="T2" fmla="*/ 0 w 52"/>
                  <a:gd name="T3" fmla="*/ 360 h 386"/>
                  <a:gd name="T4" fmla="*/ 0 w 52"/>
                  <a:gd name="T5" fmla="*/ 27 h 386"/>
                  <a:gd name="T6" fmla="*/ 26 w 52"/>
                  <a:gd name="T7" fmla="*/ 0 h 386"/>
                  <a:gd name="T8" fmla="*/ 52 w 52"/>
                  <a:gd name="T9" fmla="*/ 27 h 386"/>
                  <a:gd name="T10" fmla="*/ 52 w 52"/>
                  <a:gd name="T11" fmla="*/ 360 h 386"/>
                  <a:gd name="T12" fmla="*/ 26 w 52"/>
                  <a:gd name="T13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386">
                    <a:moveTo>
                      <a:pt x="26" y="386"/>
                    </a:moveTo>
                    <a:cubicBezTo>
                      <a:pt x="11" y="386"/>
                      <a:pt x="0" y="374"/>
                      <a:pt x="0" y="36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41" y="0"/>
                      <a:pt x="52" y="12"/>
                      <a:pt x="52" y="27"/>
                    </a:cubicBezTo>
                    <a:cubicBezTo>
                      <a:pt x="52" y="360"/>
                      <a:pt x="52" y="360"/>
                      <a:pt x="52" y="360"/>
                    </a:cubicBezTo>
                    <a:cubicBezTo>
                      <a:pt x="52" y="374"/>
                      <a:pt x="41" y="386"/>
                      <a:pt x="26" y="38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3" name="Freeform 1201">
                <a:extLst>
                  <a:ext uri="{FF2B5EF4-FFF2-40B4-BE49-F238E27FC236}">
                    <a16:creationId xmlns:a16="http://schemas.microsoft.com/office/drawing/2014/main" id="{28BCA504-45DA-A84E-7323-C82BCE2AB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388" y="15012487"/>
                <a:ext cx="20638" cy="152400"/>
              </a:xfrm>
              <a:custGeom>
                <a:avLst/>
                <a:gdLst>
                  <a:gd name="T0" fmla="*/ 26 w 52"/>
                  <a:gd name="T1" fmla="*/ 386 h 386"/>
                  <a:gd name="T2" fmla="*/ 0 w 52"/>
                  <a:gd name="T3" fmla="*/ 360 h 386"/>
                  <a:gd name="T4" fmla="*/ 0 w 52"/>
                  <a:gd name="T5" fmla="*/ 27 h 386"/>
                  <a:gd name="T6" fmla="*/ 26 w 52"/>
                  <a:gd name="T7" fmla="*/ 0 h 386"/>
                  <a:gd name="T8" fmla="*/ 52 w 52"/>
                  <a:gd name="T9" fmla="*/ 27 h 386"/>
                  <a:gd name="T10" fmla="*/ 52 w 52"/>
                  <a:gd name="T11" fmla="*/ 360 h 386"/>
                  <a:gd name="T12" fmla="*/ 26 w 52"/>
                  <a:gd name="T13" fmla="*/ 386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386">
                    <a:moveTo>
                      <a:pt x="26" y="386"/>
                    </a:moveTo>
                    <a:cubicBezTo>
                      <a:pt x="11" y="386"/>
                      <a:pt x="0" y="374"/>
                      <a:pt x="0" y="36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40" y="0"/>
                      <a:pt x="52" y="12"/>
                      <a:pt x="52" y="27"/>
                    </a:cubicBezTo>
                    <a:cubicBezTo>
                      <a:pt x="52" y="360"/>
                      <a:pt x="52" y="360"/>
                      <a:pt x="52" y="360"/>
                    </a:cubicBezTo>
                    <a:cubicBezTo>
                      <a:pt x="52" y="374"/>
                      <a:pt x="40" y="386"/>
                      <a:pt x="26" y="38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4" name="Freeform 1202">
                <a:extLst>
                  <a:ext uri="{FF2B5EF4-FFF2-40B4-BE49-F238E27FC236}">
                    <a16:creationId xmlns:a16="http://schemas.microsoft.com/office/drawing/2014/main" id="{A5CFCE12-6F41-66D3-F50B-5991FB2C8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4851" y="14998200"/>
                <a:ext cx="20638" cy="180975"/>
              </a:xfrm>
              <a:custGeom>
                <a:avLst/>
                <a:gdLst>
                  <a:gd name="T0" fmla="*/ 27 w 53"/>
                  <a:gd name="T1" fmla="*/ 455 h 455"/>
                  <a:gd name="T2" fmla="*/ 0 w 53"/>
                  <a:gd name="T3" fmla="*/ 428 h 455"/>
                  <a:gd name="T4" fmla="*/ 0 w 53"/>
                  <a:gd name="T5" fmla="*/ 26 h 455"/>
                  <a:gd name="T6" fmla="*/ 27 w 53"/>
                  <a:gd name="T7" fmla="*/ 0 h 455"/>
                  <a:gd name="T8" fmla="*/ 53 w 53"/>
                  <a:gd name="T9" fmla="*/ 26 h 455"/>
                  <a:gd name="T10" fmla="*/ 53 w 53"/>
                  <a:gd name="T11" fmla="*/ 428 h 455"/>
                  <a:gd name="T12" fmla="*/ 27 w 53"/>
                  <a:gd name="T13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455">
                    <a:moveTo>
                      <a:pt x="27" y="455"/>
                    </a:moveTo>
                    <a:cubicBezTo>
                      <a:pt x="12" y="455"/>
                      <a:pt x="0" y="443"/>
                      <a:pt x="0" y="42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2" y="0"/>
                      <a:pt x="27" y="0"/>
                    </a:cubicBezTo>
                    <a:cubicBezTo>
                      <a:pt x="41" y="0"/>
                      <a:pt x="53" y="11"/>
                      <a:pt x="53" y="26"/>
                    </a:cubicBezTo>
                    <a:cubicBezTo>
                      <a:pt x="53" y="428"/>
                      <a:pt x="53" y="428"/>
                      <a:pt x="53" y="428"/>
                    </a:cubicBezTo>
                    <a:cubicBezTo>
                      <a:pt x="53" y="443"/>
                      <a:pt x="41" y="455"/>
                      <a:pt x="27" y="455"/>
                    </a:cubicBezTo>
                    <a:close/>
                  </a:path>
                </a:pathLst>
              </a:custGeom>
              <a:solidFill>
                <a:srgbClr val="CC35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5" name="Freeform 1203">
                <a:extLst>
                  <a:ext uri="{FF2B5EF4-FFF2-40B4-BE49-F238E27FC236}">
                    <a16:creationId xmlns:a16="http://schemas.microsoft.com/office/drawing/2014/main" id="{3862CAF3-55BF-9E66-BF5C-B5795F389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876" y="14958512"/>
                <a:ext cx="20638" cy="260350"/>
              </a:xfrm>
              <a:custGeom>
                <a:avLst/>
                <a:gdLst>
                  <a:gd name="T0" fmla="*/ 26 w 53"/>
                  <a:gd name="T1" fmla="*/ 656 h 656"/>
                  <a:gd name="T2" fmla="*/ 0 w 53"/>
                  <a:gd name="T3" fmla="*/ 630 h 656"/>
                  <a:gd name="T4" fmla="*/ 0 w 53"/>
                  <a:gd name="T5" fmla="*/ 26 h 656"/>
                  <a:gd name="T6" fmla="*/ 26 w 53"/>
                  <a:gd name="T7" fmla="*/ 0 h 656"/>
                  <a:gd name="T8" fmla="*/ 53 w 53"/>
                  <a:gd name="T9" fmla="*/ 26 h 656"/>
                  <a:gd name="T10" fmla="*/ 53 w 53"/>
                  <a:gd name="T11" fmla="*/ 630 h 656"/>
                  <a:gd name="T12" fmla="*/ 26 w 53"/>
                  <a:gd name="T13" fmla="*/ 656 h 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656">
                    <a:moveTo>
                      <a:pt x="26" y="656"/>
                    </a:moveTo>
                    <a:cubicBezTo>
                      <a:pt x="12" y="656"/>
                      <a:pt x="0" y="645"/>
                      <a:pt x="0" y="63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1" y="0"/>
                      <a:pt x="53" y="12"/>
                      <a:pt x="53" y="26"/>
                    </a:cubicBezTo>
                    <a:cubicBezTo>
                      <a:pt x="53" y="630"/>
                      <a:pt x="53" y="630"/>
                      <a:pt x="53" y="630"/>
                    </a:cubicBezTo>
                    <a:cubicBezTo>
                      <a:pt x="53" y="645"/>
                      <a:pt x="41" y="656"/>
                      <a:pt x="26" y="656"/>
                    </a:cubicBezTo>
                    <a:close/>
                  </a:path>
                </a:pathLst>
              </a:custGeom>
              <a:solidFill>
                <a:srgbClr val="CC35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6" name="Freeform 1204">
                <a:extLst>
                  <a:ext uri="{FF2B5EF4-FFF2-40B4-BE49-F238E27FC236}">
                    <a16:creationId xmlns:a16="http://schemas.microsoft.com/office/drawing/2014/main" id="{2081BCA7-6EA5-3F5D-DEB4-83BA00CA5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338" y="14880725"/>
                <a:ext cx="20638" cy="415925"/>
              </a:xfrm>
              <a:custGeom>
                <a:avLst/>
                <a:gdLst>
                  <a:gd name="T0" fmla="*/ 26 w 52"/>
                  <a:gd name="T1" fmla="*/ 1051 h 1051"/>
                  <a:gd name="T2" fmla="*/ 0 w 52"/>
                  <a:gd name="T3" fmla="*/ 1024 h 1051"/>
                  <a:gd name="T4" fmla="*/ 0 w 52"/>
                  <a:gd name="T5" fmla="*/ 26 h 1051"/>
                  <a:gd name="T6" fmla="*/ 26 w 52"/>
                  <a:gd name="T7" fmla="*/ 0 h 1051"/>
                  <a:gd name="T8" fmla="*/ 52 w 52"/>
                  <a:gd name="T9" fmla="*/ 26 h 1051"/>
                  <a:gd name="T10" fmla="*/ 52 w 52"/>
                  <a:gd name="T11" fmla="*/ 1024 h 1051"/>
                  <a:gd name="T12" fmla="*/ 26 w 52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051">
                    <a:moveTo>
                      <a:pt x="26" y="1051"/>
                    </a:moveTo>
                    <a:cubicBezTo>
                      <a:pt x="12" y="1051"/>
                      <a:pt x="0" y="1039"/>
                      <a:pt x="0" y="10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1" y="0"/>
                      <a:pt x="52" y="11"/>
                      <a:pt x="52" y="26"/>
                    </a:cubicBezTo>
                    <a:cubicBezTo>
                      <a:pt x="52" y="1024"/>
                      <a:pt x="52" y="1024"/>
                      <a:pt x="52" y="1024"/>
                    </a:cubicBezTo>
                    <a:cubicBezTo>
                      <a:pt x="52" y="1039"/>
                      <a:pt x="41" y="1051"/>
                      <a:pt x="26" y="10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  <p:sp>
            <p:nvSpPr>
              <p:cNvPr id="27" name="Freeform 1205">
                <a:extLst>
                  <a:ext uri="{FF2B5EF4-FFF2-40B4-BE49-F238E27FC236}">
                    <a16:creationId xmlns:a16="http://schemas.microsoft.com/office/drawing/2014/main" id="{577043F3-76C6-7125-4DAD-EAF99022C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313" y="14880725"/>
                <a:ext cx="20638" cy="415925"/>
              </a:xfrm>
              <a:custGeom>
                <a:avLst/>
                <a:gdLst>
                  <a:gd name="T0" fmla="*/ 26 w 52"/>
                  <a:gd name="T1" fmla="*/ 1051 h 1051"/>
                  <a:gd name="T2" fmla="*/ 0 w 52"/>
                  <a:gd name="T3" fmla="*/ 1024 h 1051"/>
                  <a:gd name="T4" fmla="*/ 0 w 52"/>
                  <a:gd name="T5" fmla="*/ 26 h 1051"/>
                  <a:gd name="T6" fmla="*/ 26 w 52"/>
                  <a:gd name="T7" fmla="*/ 0 h 1051"/>
                  <a:gd name="T8" fmla="*/ 52 w 52"/>
                  <a:gd name="T9" fmla="*/ 26 h 1051"/>
                  <a:gd name="T10" fmla="*/ 52 w 52"/>
                  <a:gd name="T11" fmla="*/ 1024 h 1051"/>
                  <a:gd name="T12" fmla="*/ 26 w 52"/>
                  <a:gd name="T13" fmla="*/ 105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051">
                    <a:moveTo>
                      <a:pt x="26" y="1051"/>
                    </a:moveTo>
                    <a:cubicBezTo>
                      <a:pt x="12" y="1051"/>
                      <a:pt x="0" y="1039"/>
                      <a:pt x="0" y="10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1" y="0"/>
                      <a:pt x="52" y="11"/>
                      <a:pt x="52" y="26"/>
                    </a:cubicBezTo>
                    <a:cubicBezTo>
                      <a:pt x="52" y="1024"/>
                      <a:pt x="52" y="1024"/>
                      <a:pt x="52" y="1024"/>
                    </a:cubicBezTo>
                    <a:cubicBezTo>
                      <a:pt x="52" y="1039"/>
                      <a:pt x="41" y="1051"/>
                      <a:pt x="26" y="1051"/>
                    </a:cubicBezTo>
                    <a:close/>
                  </a:path>
                </a:pathLst>
              </a:custGeom>
              <a:solidFill>
                <a:srgbClr val="CC35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62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FE8D53F-3D5A-E2E2-E012-A66852A040A6}"/>
                </a:ext>
              </a:extLst>
            </p:cNvPr>
            <p:cNvSpPr txBox="1"/>
            <p:nvPr/>
          </p:nvSpPr>
          <p:spPr>
            <a:xfrm>
              <a:off x="9375444" y="1622457"/>
              <a:ext cx="130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Tale</a:t>
              </a: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DA9D6ABC-7CD7-6874-333D-4890161D1068}"/>
              </a:ext>
            </a:extLst>
          </p:cNvPr>
          <p:cNvGrpSpPr/>
          <p:nvPr/>
        </p:nvGrpSpPr>
        <p:grpSpPr>
          <a:xfrm>
            <a:off x="8346332" y="2284332"/>
            <a:ext cx="2327755" cy="787486"/>
            <a:chOff x="8346332" y="2284332"/>
            <a:chExt cx="2327755" cy="78748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82BA1EC-18B8-670C-C637-5208FBD372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46332" y="2284332"/>
              <a:ext cx="692478" cy="787486"/>
              <a:chOff x="2465388" y="7785100"/>
              <a:chExt cx="601662" cy="684213"/>
            </a:xfrm>
          </p:grpSpPr>
          <p:sp>
            <p:nvSpPr>
              <p:cNvPr id="104" name="Freeform 168">
                <a:extLst>
                  <a:ext uri="{FF2B5EF4-FFF2-40B4-BE49-F238E27FC236}">
                    <a16:creationId xmlns:a16="http://schemas.microsoft.com/office/drawing/2014/main" id="{38C9212F-633F-EC80-9595-1C2EB5AB1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7325" y="7785100"/>
                <a:ext cx="338138" cy="420688"/>
              </a:xfrm>
              <a:custGeom>
                <a:avLst/>
                <a:gdLst>
                  <a:gd name="T0" fmla="*/ 778 w 803"/>
                  <a:gd name="T1" fmla="*/ 1004 h 1004"/>
                  <a:gd name="T2" fmla="*/ 753 w 803"/>
                  <a:gd name="T3" fmla="*/ 979 h 1004"/>
                  <a:gd name="T4" fmla="*/ 753 w 803"/>
                  <a:gd name="T5" fmla="*/ 62 h 1004"/>
                  <a:gd name="T6" fmla="*/ 749 w 803"/>
                  <a:gd name="T7" fmla="*/ 55 h 1004"/>
                  <a:gd name="T8" fmla="*/ 742 w 803"/>
                  <a:gd name="T9" fmla="*/ 53 h 1004"/>
                  <a:gd name="T10" fmla="*/ 34 w 803"/>
                  <a:gd name="T11" fmla="*/ 235 h 1004"/>
                  <a:gd name="T12" fmla="*/ 3 w 803"/>
                  <a:gd name="T13" fmla="*/ 217 h 1004"/>
                  <a:gd name="T14" fmla="*/ 21 w 803"/>
                  <a:gd name="T15" fmla="*/ 186 h 1004"/>
                  <a:gd name="T16" fmla="*/ 729 w 803"/>
                  <a:gd name="T17" fmla="*/ 4 h 1004"/>
                  <a:gd name="T18" fmla="*/ 780 w 803"/>
                  <a:gd name="T19" fmla="*/ 15 h 1004"/>
                  <a:gd name="T20" fmla="*/ 803 w 803"/>
                  <a:gd name="T21" fmla="*/ 62 h 1004"/>
                  <a:gd name="T22" fmla="*/ 803 w 803"/>
                  <a:gd name="T23" fmla="*/ 979 h 1004"/>
                  <a:gd name="T24" fmla="*/ 778 w 803"/>
                  <a:gd name="T25" fmla="*/ 100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03" h="1004">
                    <a:moveTo>
                      <a:pt x="778" y="1004"/>
                    </a:moveTo>
                    <a:cubicBezTo>
                      <a:pt x="764" y="1004"/>
                      <a:pt x="753" y="992"/>
                      <a:pt x="753" y="979"/>
                    </a:cubicBezTo>
                    <a:cubicBezTo>
                      <a:pt x="753" y="62"/>
                      <a:pt x="753" y="62"/>
                      <a:pt x="753" y="62"/>
                    </a:cubicBezTo>
                    <a:cubicBezTo>
                      <a:pt x="753" y="58"/>
                      <a:pt x="751" y="56"/>
                      <a:pt x="749" y="55"/>
                    </a:cubicBezTo>
                    <a:cubicBezTo>
                      <a:pt x="748" y="54"/>
                      <a:pt x="745" y="52"/>
                      <a:pt x="742" y="53"/>
                    </a:cubicBezTo>
                    <a:cubicBezTo>
                      <a:pt x="34" y="235"/>
                      <a:pt x="34" y="235"/>
                      <a:pt x="34" y="235"/>
                    </a:cubicBezTo>
                    <a:cubicBezTo>
                      <a:pt x="21" y="239"/>
                      <a:pt x="7" y="231"/>
                      <a:pt x="3" y="217"/>
                    </a:cubicBezTo>
                    <a:cubicBezTo>
                      <a:pt x="0" y="204"/>
                      <a:pt x="8" y="190"/>
                      <a:pt x="21" y="186"/>
                    </a:cubicBezTo>
                    <a:cubicBezTo>
                      <a:pt x="729" y="4"/>
                      <a:pt x="729" y="4"/>
                      <a:pt x="729" y="4"/>
                    </a:cubicBezTo>
                    <a:cubicBezTo>
                      <a:pt x="747" y="0"/>
                      <a:pt x="766" y="4"/>
                      <a:pt x="780" y="15"/>
                    </a:cubicBezTo>
                    <a:cubicBezTo>
                      <a:pt x="795" y="26"/>
                      <a:pt x="803" y="43"/>
                      <a:pt x="803" y="62"/>
                    </a:cubicBezTo>
                    <a:cubicBezTo>
                      <a:pt x="803" y="979"/>
                      <a:pt x="803" y="979"/>
                      <a:pt x="803" y="979"/>
                    </a:cubicBezTo>
                    <a:cubicBezTo>
                      <a:pt x="803" y="992"/>
                      <a:pt x="792" y="1004"/>
                      <a:pt x="778" y="1004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05" name="Freeform 169">
                <a:extLst>
                  <a:ext uri="{FF2B5EF4-FFF2-40B4-BE49-F238E27FC236}">
                    <a16:creationId xmlns:a16="http://schemas.microsoft.com/office/drawing/2014/main" id="{4D150C2A-9386-6B20-E3C9-BEB341E6D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5413" y="7875588"/>
                <a:ext cx="33338" cy="428625"/>
              </a:xfrm>
              <a:custGeom>
                <a:avLst/>
                <a:gdLst>
                  <a:gd name="T0" fmla="*/ 25 w 78"/>
                  <a:gd name="T1" fmla="*/ 1021 h 1021"/>
                  <a:gd name="T2" fmla="*/ 0 w 78"/>
                  <a:gd name="T3" fmla="*/ 995 h 1021"/>
                  <a:gd name="T4" fmla="*/ 0 w 78"/>
                  <a:gd name="T5" fmla="*/ 61 h 1021"/>
                  <a:gd name="T6" fmla="*/ 44 w 78"/>
                  <a:gd name="T7" fmla="*/ 4 h 1021"/>
                  <a:gd name="T8" fmla="*/ 75 w 78"/>
                  <a:gd name="T9" fmla="*/ 22 h 1021"/>
                  <a:gd name="T10" fmla="*/ 57 w 78"/>
                  <a:gd name="T11" fmla="*/ 53 h 1021"/>
                  <a:gd name="T12" fmla="*/ 50 w 78"/>
                  <a:gd name="T13" fmla="*/ 61 h 1021"/>
                  <a:gd name="T14" fmla="*/ 50 w 78"/>
                  <a:gd name="T15" fmla="*/ 995 h 1021"/>
                  <a:gd name="T16" fmla="*/ 25 w 78"/>
                  <a:gd name="T17" fmla="*/ 1021 h 10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1021">
                    <a:moveTo>
                      <a:pt x="25" y="1021"/>
                    </a:moveTo>
                    <a:cubicBezTo>
                      <a:pt x="11" y="1021"/>
                      <a:pt x="0" y="1009"/>
                      <a:pt x="0" y="995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34"/>
                      <a:pt x="18" y="11"/>
                      <a:pt x="44" y="4"/>
                    </a:cubicBezTo>
                    <a:cubicBezTo>
                      <a:pt x="57" y="0"/>
                      <a:pt x="71" y="8"/>
                      <a:pt x="75" y="22"/>
                    </a:cubicBezTo>
                    <a:cubicBezTo>
                      <a:pt x="78" y="35"/>
                      <a:pt x="70" y="49"/>
                      <a:pt x="57" y="53"/>
                    </a:cubicBezTo>
                    <a:cubicBezTo>
                      <a:pt x="53" y="54"/>
                      <a:pt x="50" y="57"/>
                      <a:pt x="50" y="61"/>
                    </a:cubicBezTo>
                    <a:cubicBezTo>
                      <a:pt x="50" y="995"/>
                      <a:pt x="50" y="995"/>
                      <a:pt x="50" y="995"/>
                    </a:cubicBezTo>
                    <a:cubicBezTo>
                      <a:pt x="50" y="1009"/>
                      <a:pt x="39" y="1021"/>
                      <a:pt x="25" y="102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06" name="Freeform 170">
                <a:extLst>
                  <a:ext uri="{FF2B5EF4-FFF2-40B4-BE49-F238E27FC236}">
                    <a16:creationId xmlns:a16="http://schemas.microsoft.com/office/drawing/2014/main" id="{7E965942-4266-40EE-2638-469B11EB2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1925" y="7889875"/>
                <a:ext cx="320675" cy="98425"/>
              </a:xfrm>
              <a:custGeom>
                <a:avLst/>
                <a:gdLst>
                  <a:gd name="T0" fmla="*/ 28 w 764"/>
                  <a:gd name="T1" fmla="*/ 235 h 235"/>
                  <a:gd name="T2" fmla="*/ 3 w 764"/>
                  <a:gd name="T3" fmla="*/ 216 h 235"/>
                  <a:gd name="T4" fmla="*/ 21 w 764"/>
                  <a:gd name="T5" fmla="*/ 186 h 235"/>
                  <a:gd name="T6" fmla="*/ 730 w 764"/>
                  <a:gd name="T7" fmla="*/ 4 h 235"/>
                  <a:gd name="T8" fmla="*/ 760 w 764"/>
                  <a:gd name="T9" fmla="*/ 22 h 235"/>
                  <a:gd name="T10" fmla="*/ 742 w 764"/>
                  <a:gd name="T11" fmla="*/ 53 h 235"/>
                  <a:gd name="T12" fmla="*/ 34 w 764"/>
                  <a:gd name="T13" fmla="*/ 235 h 235"/>
                  <a:gd name="T14" fmla="*/ 28 w 764"/>
                  <a:gd name="T15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4" h="235">
                    <a:moveTo>
                      <a:pt x="28" y="235"/>
                    </a:moveTo>
                    <a:cubicBezTo>
                      <a:pt x="16" y="235"/>
                      <a:pt x="6" y="228"/>
                      <a:pt x="3" y="216"/>
                    </a:cubicBezTo>
                    <a:cubicBezTo>
                      <a:pt x="0" y="203"/>
                      <a:pt x="8" y="189"/>
                      <a:pt x="21" y="186"/>
                    </a:cubicBezTo>
                    <a:cubicBezTo>
                      <a:pt x="730" y="4"/>
                      <a:pt x="730" y="4"/>
                      <a:pt x="730" y="4"/>
                    </a:cubicBezTo>
                    <a:cubicBezTo>
                      <a:pt x="743" y="0"/>
                      <a:pt x="757" y="8"/>
                      <a:pt x="760" y="22"/>
                    </a:cubicBezTo>
                    <a:cubicBezTo>
                      <a:pt x="764" y="35"/>
                      <a:pt x="756" y="49"/>
                      <a:pt x="742" y="53"/>
                    </a:cubicBezTo>
                    <a:cubicBezTo>
                      <a:pt x="34" y="235"/>
                      <a:pt x="34" y="235"/>
                      <a:pt x="34" y="235"/>
                    </a:cubicBezTo>
                    <a:cubicBezTo>
                      <a:pt x="32" y="235"/>
                      <a:pt x="30" y="235"/>
                      <a:pt x="28" y="235"/>
                    </a:cubicBezTo>
                    <a:close/>
                  </a:path>
                </a:pathLst>
              </a:custGeom>
              <a:solidFill>
                <a:srgbClr val="D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07" name="Freeform 171">
                <a:extLst>
                  <a:ext uri="{FF2B5EF4-FFF2-40B4-BE49-F238E27FC236}">
                    <a16:creationId xmlns:a16="http://schemas.microsoft.com/office/drawing/2014/main" id="{EC8F2582-A921-90D8-63FE-08CAB08A44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5388" y="8291513"/>
                <a:ext cx="228600" cy="177800"/>
              </a:xfrm>
              <a:custGeom>
                <a:avLst/>
                <a:gdLst>
                  <a:gd name="T0" fmla="*/ 244 w 544"/>
                  <a:gd name="T1" fmla="*/ 422 h 422"/>
                  <a:gd name="T2" fmla="*/ 9 w 544"/>
                  <a:gd name="T3" fmla="*/ 264 h 422"/>
                  <a:gd name="T4" fmla="*/ 64 w 544"/>
                  <a:gd name="T5" fmla="*/ 110 h 422"/>
                  <a:gd name="T6" fmla="*/ 234 w 544"/>
                  <a:gd name="T7" fmla="*/ 24 h 422"/>
                  <a:gd name="T8" fmla="*/ 526 w 544"/>
                  <a:gd name="T9" fmla="*/ 177 h 422"/>
                  <a:gd name="T10" fmla="*/ 526 w 544"/>
                  <a:gd name="T11" fmla="*/ 177 h 422"/>
                  <a:gd name="T12" fmla="*/ 301 w 544"/>
                  <a:gd name="T13" fmla="*/ 417 h 422"/>
                  <a:gd name="T14" fmla="*/ 244 w 544"/>
                  <a:gd name="T15" fmla="*/ 422 h 422"/>
                  <a:gd name="T16" fmla="*/ 292 w 544"/>
                  <a:gd name="T17" fmla="*/ 70 h 422"/>
                  <a:gd name="T18" fmla="*/ 243 w 544"/>
                  <a:gd name="T19" fmla="*/ 74 h 422"/>
                  <a:gd name="T20" fmla="*/ 100 w 544"/>
                  <a:gd name="T21" fmla="*/ 145 h 422"/>
                  <a:gd name="T22" fmla="*/ 59 w 544"/>
                  <a:gd name="T23" fmla="*/ 256 h 422"/>
                  <a:gd name="T24" fmla="*/ 292 w 544"/>
                  <a:gd name="T25" fmla="*/ 367 h 422"/>
                  <a:gd name="T26" fmla="*/ 476 w 544"/>
                  <a:gd name="T27" fmla="*/ 185 h 422"/>
                  <a:gd name="T28" fmla="*/ 476 w 544"/>
                  <a:gd name="T29" fmla="*/ 185 h 422"/>
                  <a:gd name="T30" fmla="*/ 292 w 544"/>
                  <a:gd name="T31" fmla="*/ 7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44" h="422">
                    <a:moveTo>
                      <a:pt x="244" y="422"/>
                    </a:moveTo>
                    <a:cubicBezTo>
                      <a:pt x="125" y="422"/>
                      <a:pt x="25" y="358"/>
                      <a:pt x="9" y="264"/>
                    </a:cubicBezTo>
                    <a:cubicBezTo>
                      <a:pt x="0" y="211"/>
                      <a:pt x="19" y="156"/>
                      <a:pt x="64" y="110"/>
                    </a:cubicBezTo>
                    <a:cubicBezTo>
                      <a:pt x="106" y="66"/>
                      <a:pt x="166" y="36"/>
                      <a:pt x="234" y="24"/>
                    </a:cubicBezTo>
                    <a:cubicBezTo>
                      <a:pt x="377" y="0"/>
                      <a:pt x="507" y="69"/>
                      <a:pt x="526" y="177"/>
                    </a:cubicBezTo>
                    <a:cubicBezTo>
                      <a:pt x="526" y="177"/>
                      <a:pt x="526" y="177"/>
                      <a:pt x="526" y="177"/>
                    </a:cubicBezTo>
                    <a:cubicBezTo>
                      <a:pt x="544" y="285"/>
                      <a:pt x="443" y="393"/>
                      <a:pt x="301" y="417"/>
                    </a:cubicBezTo>
                    <a:cubicBezTo>
                      <a:pt x="281" y="420"/>
                      <a:pt x="262" y="422"/>
                      <a:pt x="244" y="422"/>
                    </a:cubicBezTo>
                    <a:close/>
                    <a:moveTo>
                      <a:pt x="292" y="70"/>
                    </a:moveTo>
                    <a:cubicBezTo>
                      <a:pt x="276" y="70"/>
                      <a:pt x="259" y="71"/>
                      <a:pt x="243" y="74"/>
                    </a:cubicBezTo>
                    <a:cubicBezTo>
                      <a:pt x="185" y="84"/>
                      <a:pt x="135" y="109"/>
                      <a:pt x="100" y="145"/>
                    </a:cubicBezTo>
                    <a:cubicBezTo>
                      <a:pt x="67" y="179"/>
                      <a:pt x="53" y="218"/>
                      <a:pt x="59" y="256"/>
                    </a:cubicBezTo>
                    <a:cubicBezTo>
                      <a:pt x="73" y="337"/>
                      <a:pt x="177" y="387"/>
                      <a:pt x="292" y="367"/>
                    </a:cubicBezTo>
                    <a:cubicBezTo>
                      <a:pt x="407" y="348"/>
                      <a:pt x="490" y="266"/>
                      <a:pt x="476" y="185"/>
                    </a:cubicBezTo>
                    <a:cubicBezTo>
                      <a:pt x="476" y="185"/>
                      <a:pt x="476" y="185"/>
                      <a:pt x="476" y="185"/>
                    </a:cubicBezTo>
                    <a:cubicBezTo>
                      <a:pt x="464" y="116"/>
                      <a:pt x="386" y="70"/>
                      <a:pt x="292" y="70"/>
                    </a:cubicBezTo>
                    <a:close/>
                  </a:path>
                </a:pathLst>
              </a:custGeom>
              <a:solidFill>
                <a:srgbClr val="D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08" name="Freeform 172">
                <a:extLst>
                  <a:ext uri="{FF2B5EF4-FFF2-40B4-BE49-F238E27FC236}">
                    <a16:creationId xmlns:a16="http://schemas.microsoft.com/office/drawing/2014/main" id="{1BD32629-A12C-A9D7-A0DE-B3AEF0D1C4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41625" y="8199438"/>
                <a:ext cx="225425" cy="177800"/>
              </a:xfrm>
              <a:custGeom>
                <a:avLst/>
                <a:gdLst>
                  <a:gd name="T0" fmla="*/ 243 w 535"/>
                  <a:gd name="T1" fmla="*/ 422 h 422"/>
                  <a:gd name="T2" fmla="*/ 112 w 535"/>
                  <a:gd name="T3" fmla="*/ 392 h 422"/>
                  <a:gd name="T4" fmla="*/ 9 w 535"/>
                  <a:gd name="T5" fmla="*/ 264 h 422"/>
                  <a:gd name="T6" fmla="*/ 64 w 535"/>
                  <a:gd name="T7" fmla="*/ 110 h 422"/>
                  <a:gd name="T8" fmla="*/ 234 w 535"/>
                  <a:gd name="T9" fmla="*/ 24 h 422"/>
                  <a:gd name="T10" fmla="*/ 526 w 535"/>
                  <a:gd name="T11" fmla="*/ 177 h 422"/>
                  <a:gd name="T12" fmla="*/ 471 w 535"/>
                  <a:gd name="T13" fmla="*/ 332 h 422"/>
                  <a:gd name="T14" fmla="*/ 301 w 535"/>
                  <a:gd name="T15" fmla="*/ 417 h 422"/>
                  <a:gd name="T16" fmla="*/ 243 w 535"/>
                  <a:gd name="T17" fmla="*/ 422 h 422"/>
                  <a:gd name="T18" fmla="*/ 292 w 535"/>
                  <a:gd name="T19" fmla="*/ 70 h 422"/>
                  <a:gd name="T20" fmla="*/ 243 w 535"/>
                  <a:gd name="T21" fmla="*/ 74 h 422"/>
                  <a:gd name="T22" fmla="*/ 100 w 535"/>
                  <a:gd name="T23" fmla="*/ 145 h 422"/>
                  <a:gd name="T24" fmla="*/ 59 w 535"/>
                  <a:gd name="T25" fmla="*/ 256 h 422"/>
                  <a:gd name="T26" fmla="*/ 135 w 535"/>
                  <a:gd name="T27" fmla="*/ 347 h 422"/>
                  <a:gd name="T28" fmla="*/ 293 w 535"/>
                  <a:gd name="T29" fmla="*/ 367 h 422"/>
                  <a:gd name="T30" fmla="*/ 435 w 535"/>
                  <a:gd name="T31" fmla="*/ 296 h 422"/>
                  <a:gd name="T32" fmla="*/ 476 w 535"/>
                  <a:gd name="T33" fmla="*/ 185 h 422"/>
                  <a:gd name="T34" fmla="*/ 292 w 535"/>
                  <a:gd name="T35" fmla="*/ 7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5" h="422">
                    <a:moveTo>
                      <a:pt x="243" y="422"/>
                    </a:moveTo>
                    <a:cubicBezTo>
                      <a:pt x="196" y="422"/>
                      <a:pt x="151" y="412"/>
                      <a:pt x="112" y="392"/>
                    </a:cubicBezTo>
                    <a:cubicBezTo>
                      <a:pt x="55" y="364"/>
                      <a:pt x="18" y="318"/>
                      <a:pt x="9" y="264"/>
                    </a:cubicBezTo>
                    <a:cubicBezTo>
                      <a:pt x="0" y="210"/>
                      <a:pt x="20" y="156"/>
                      <a:pt x="64" y="110"/>
                    </a:cubicBezTo>
                    <a:cubicBezTo>
                      <a:pt x="106" y="66"/>
                      <a:pt x="167" y="36"/>
                      <a:pt x="234" y="24"/>
                    </a:cubicBezTo>
                    <a:cubicBezTo>
                      <a:pt x="377" y="0"/>
                      <a:pt x="508" y="69"/>
                      <a:pt x="526" y="177"/>
                    </a:cubicBezTo>
                    <a:cubicBezTo>
                      <a:pt x="535" y="231"/>
                      <a:pt x="516" y="286"/>
                      <a:pt x="471" y="332"/>
                    </a:cubicBezTo>
                    <a:cubicBezTo>
                      <a:pt x="429" y="375"/>
                      <a:pt x="369" y="406"/>
                      <a:pt x="301" y="417"/>
                    </a:cubicBezTo>
                    <a:cubicBezTo>
                      <a:pt x="282" y="420"/>
                      <a:pt x="262" y="422"/>
                      <a:pt x="243" y="422"/>
                    </a:cubicBezTo>
                    <a:close/>
                    <a:moveTo>
                      <a:pt x="292" y="70"/>
                    </a:moveTo>
                    <a:cubicBezTo>
                      <a:pt x="276" y="70"/>
                      <a:pt x="260" y="71"/>
                      <a:pt x="243" y="74"/>
                    </a:cubicBezTo>
                    <a:cubicBezTo>
                      <a:pt x="186" y="84"/>
                      <a:pt x="135" y="109"/>
                      <a:pt x="100" y="145"/>
                    </a:cubicBezTo>
                    <a:cubicBezTo>
                      <a:pt x="67" y="179"/>
                      <a:pt x="53" y="218"/>
                      <a:pt x="59" y="256"/>
                    </a:cubicBezTo>
                    <a:cubicBezTo>
                      <a:pt x="66" y="294"/>
                      <a:pt x="92" y="326"/>
                      <a:pt x="135" y="347"/>
                    </a:cubicBezTo>
                    <a:cubicBezTo>
                      <a:pt x="179" y="370"/>
                      <a:pt x="236" y="377"/>
                      <a:pt x="293" y="367"/>
                    </a:cubicBezTo>
                    <a:cubicBezTo>
                      <a:pt x="350" y="357"/>
                      <a:pt x="400" y="332"/>
                      <a:pt x="435" y="296"/>
                    </a:cubicBezTo>
                    <a:cubicBezTo>
                      <a:pt x="468" y="262"/>
                      <a:pt x="483" y="223"/>
                      <a:pt x="476" y="185"/>
                    </a:cubicBezTo>
                    <a:cubicBezTo>
                      <a:pt x="464" y="116"/>
                      <a:pt x="386" y="70"/>
                      <a:pt x="292" y="70"/>
                    </a:cubicBezTo>
                    <a:close/>
                  </a:path>
                </a:pathLst>
              </a:custGeom>
              <a:solidFill>
                <a:srgbClr val="DE00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2A314D6-517F-1A43-25AF-890D9542F601}"/>
                </a:ext>
              </a:extLst>
            </p:cNvPr>
            <p:cNvSpPr txBox="1"/>
            <p:nvPr/>
          </p:nvSpPr>
          <p:spPr>
            <a:xfrm>
              <a:off x="9368522" y="2457727"/>
              <a:ext cx="130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Musikk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BEECA9B-23FB-645E-DD06-6D680525A79E}"/>
              </a:ext>
            </a:extLst>
          </p:cNvPr>
          <p:cNvGrpSpPr/>
          <p:nvPr/>
        </p:nvGrpSpPr>
        <p:grpSpPr>
          <a:xfrm>
            <a:off x="8437449" y="4211816"/>
            <a:ext cx="2265634" cy="785646"/>
            <a:chOff x="8437449" y="4211816"/>
            <a:chExt cx="2265634" cy="78564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E205B2D-95BB-DA77-69BD-B1131B27606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37449" y="4211816"/>
              <a:ext cx="829782" cy="785646"/>
              <a:chOff x="16708438" y="13581063"/>
              <a:chExt cx="746126" cy="706438"/>
            </a:xfrm>
          </p:grpSpPr>
          <p:sp>
            <p:nvSpPr>
              <p:cNvPr id="110" name="Freeform 722">
                <a:extLst>
                  <a:ext uri="{FF2B5EF4-FFF2-40B4-BE49-F238E27FC236}">
                    <a16:creationId xmlns:a16="http://schemas.microsoft.com/office/drawing/2014/main" id="{9DA8C574-B7A2-9107-94AE-7A9BA66CFD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32251" y="13646151"/>
                <a:ext cx="220663" cy="220663"/>
              </a:xfrm>
              <a:custGeom>
                <a:avLst/>
                <a:gdLst>
                  <a:gd name="T0" fmla="*/ 262 w 523"/>
                  <a:gd name="T1" fmla="*/ 524 h 524"/>
                  <a:gd name="T2" fmla="*/ 0 w 523"/>
                  <a:gd name="T3" fmla="*/ 262 h 524"/>
                  <a:gd name="T4" fmla="*/ 262 w 523"/>
                  <a:gd name="T5" fmla="*/ 0 h 524"/>
                  <a:gd name="T6" fmla="*/ 523 w 523"/>
                  <a:gd name="T7" fmla="*/ 262 h 524"/>
                  <a:gd name="T8" fmla="*/ 262 w 523"/>
                  <a:gd name="T9" fmla="*/ 524 h 524"/>
                  <a:gd name="T10" fmla="*/ 262 w 523"/>
                  <a:gd name="T11" fmla="*/ 52 h 524"/>
                  <a:gd name="T12" fmla="*/ 52 w 523"/>
                  <a:gd name="T13" fmla="*/ 262 h 524"/>
                  <a:gd name="T14" fmla="*/ 262 w 523"/>
                  <a:gd name="T15" fmla="*/ 471 h 524"/>
                  <a:gd name="T16" fmla="*/ 471 w 523"/>
                  <a:gd name="T17" fmla="*/ 262 h 524"/>
                  <a:gd name="T18" fmla="*/ 262 w 523"/>
                  <a:gd name="T19" fmla="*/ 5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3" h="524">
                    <a:moveTo>
                      <a:pt x="262" y="524"/>
                    </a:moveTo>
                    <a:cubicBezTo>
                      <a:pt x="117" y="524"/>
                      <a:pt x="0" y="406"/>
                      <a:pt x="0" y="262"/>
                    </a:cubicBezTo>
                    <a:cubicBezTo>
                      <a:pt x="0" y="117"/>
                      <a:pt x="117" y="0"/>
                      <a:pt x="262" y="0"/>
                    </a:cubicBezTo>
                    <a:cubicBezTo>
                      <a:pt x="406" y="0"/>
                      <a:pt x="523" y="117"/>
                      <a:pt x="523" y="262"/>
                    </a:cubicBezTo>
                    <a:cubicBezTo>
                      <a:pt x="523" y="406"/>
                      <a:pt x="406" y="524"/>
                      <a:pt x="262" y="524"/>
                    </a:cubicBezTo>
                    <a:close/>
                    <a:moveTo>
                      <a:pt x="262" y="52"/>
                    </a:moveTo>
                    <a:cubicBezTo>
                      <a:pt x="146" y="52"/>
                      <a:pt x="52" y="146"/>
                      <a:pt x="52" y="262"/>
                    </a:cubicBezTo>
                    <a:cubicBezTo>
                      <a:pt x="52" y="377"/>
                      <a:pt x="146" y="471"/>
                      <a:pt x="262" y="471"/>
                    </a:cubicBezTo>
                    <a:cubicBezTo>
                      <a:pt x="377" y="471"/>
                      <a:pt x="471" y="377"/>
                      <a:pt x="471" y="262"/>
                    </a:cubicBezTo>
                    <a:cubicBezTo>
                      <a:pt x="471" y="146"/>
                      <a:pt x="377" y="52"/>
                      <a:pt x="262" y="5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1" name="Freeform 723">
                <a:extLst>
                  <a:ext uri="{FF2B5EF4-FFF2-40B4-BE49-F238E27FC236}">
                    <a16:creationId xmlns:a16="http://schemas.microsoft.com/office/drawing/2014/main" id="{D0168C2C-C0C3-BB1F-7E9E-C5BFAB06E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932276" y="13581063"/>
                <a:ext cx="285750" cy="285750"/>
              </a:xfrm>
              <a:custGeom>
                <a:avLst/>
                <a:gdLst>
                  <a:gd name="T0" fmla="*/ 340 w 680"/>
                  <a:gd name="T1" fmla="*/ 681 h 681"/>
                  <a:gd name="T2" fmla="*/ 0 w 680"/>
                  <a:gd name="T3" fmla="*/ 340 h 681"/>
                  <a:gd name="T4" fmla="*/ 340 w 680"/>
                  <a:gd name="T5" fmla="*/ 0 h 681"/>
                  <a:gd name="T6" fmla="*/ 680 w 680"/>
                  <a:gd name="T7" fmla="*/ 340 h 681"/>
                  <a:gd name="T8" fmla="*/ 340 w 680"/>
                  <a:gd name="T9" fmla="*/ 681 h 681"/>
                  <a:gd name="T10" fmla="*/ 340 w 680"/>
                  <a:gd name="T11" fmla="*/ 53 h 681"/>
                  <a:gd name="T12" fmla="*/ 52 w 680"/>
                  <a:gd name="T13" fmla="*/ 340 h 681"/>
                  <a:gd name="T14" fmla="*/ 340 w 680"/>
                  <a:gd name="T15" fmla="*/ 628 h 681"/>
                  <a:gd name="T16" fmla="*/ 628 w 680"/>
                  <a:gd name="T17" fmla="*/ 340 h 681"/>
                  <a:gd name="T18" fmla="*/ 340 w 680"/>
                  <a:gd name="T19" fmla="*/ 53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0" h="681">
                    <a:moveTo>
                      <a:pt x="340" y="681"/>
                    </a:moveTo>
                    <a:cubicBezTo>
                      <a:pt x="153" y="681"/>
                      <a:pt x="0" y="528"/>
                      <a:pt x="0" y="340"/>
                    </a:cubicBezTo>
                    <a:cubicBezTo>
                      <a:pt x="0" y="153"/>
                      <a:pt x="153" y="0"/>
                      <a:pt x="340" y="0"/>
                    </a:cubicBezTo>
                    <a:cubicBezTo>
                      <a:pt x="528" y="0"/>
                      <a:pt x="680" y="153"/>
                      <a:pt x="680" y="340"/>
                    </a:cubicBezTo>
                    <a:cubicBezTo>
                      <a:pt x="680" y="528"/>
                      <a:pt x="528" y="681"/>
                      <a:pt x="340" y="681"/>
                    </a:cubicBezTo>
                    <a:close/>
                    <a:moveTo>
                      <a:pt x="340" y="53"/>
                    </a:moveTo>
                    <a:cubicBezTo>
                      <a:pt x="181" y="53"/>
                      <a:pt x="52" y="182"/>
                      <a:pt x="52" y="340"/>
                    </a:cubicBezTo>
                    <a:cubicBezTo>
                      <a:pt x="52" y="499"/>
                      <a:pt x="181" y="628"/>
                      <a:pt x="340" y="628"/>
                    </a:cubicBezTo>
                    <a:cubicBezTo>
                      <a:pt x="499" y="628"/>
                      <a:pt x="628" y="499"/>
                      <a:pt x="628" y="340"/>
                    </a:cubicBezTo>
                    <a:cubicBezTo>
                      <a:pt x="628" y="182"/>
                      <a:pt x="499" y="53"/>
                      <a:pt x="340" y="5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2" name="Freeform 724">
                <a:extLst>
                  <a:ext uri="{FF2B5EF4-FFF2-40B4-BE49-F238E27FC236}">
                    <a16:creationId xmlns:a16="http://schemas.microsoft.com/office/drawing/2014/main" id="{34365F2F-D5D0-FB22-3B86-DABA62F50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08438" y="13844588"/>
                <a:ext cx="569913" cy="442913"/>
              </a:xfrm>
              <a:custGeom>
                <a:avLst/>
                <a:gdLst>
                  <a:gd name="T0" fmla="*/ 1263 w 1360"/>
                  <a:gd name="T1" fmla="*/ 1059 h 1059"/>
                  <a:gd name="T2" fmla="*/ 97 w 1360"/>
                  <a:gd name="T3" fmla="*/ 1059 h 1059"/>
                  <a:gd name="T4" fmla="*/ 0 w 1360"/>
                  <a:gd name="T5" fmla="*/ 962 h 1059"/>
                  <a:gd name="T6" fmla="*/ 0 w 1360"/>
                  <a:gd name="T7" fmla="*/ 97 h 1059"/>
                  <a:gd name="T8" fmla="*/ 97 w 1360"/>
                  <a:gd name="T9" fmla="*/ 0 h 1059"/>
                  <a:gd name="T10" fmla="*/ 1263 w 1360"/>
                  <a:gd name="T11" fmla="*/ 0 h 1059"/>
                  <a:gd name="T12" fmla="*/ 1360 w 1360"/>
                  <a:gd name="T13" fmla="*/ 97 h 1059"/>
                  <a:gd name="T14" fmla="*/ 1360 w 1360"/>
                  <a:gd name="T15" fmla="*/ 962 h 1059"/>
                  <a:gd name="T16" fmla="*/ 1263 w 1360"/>
                  <a:gd name="T17" fmla="*/ 1059 h 1059"/>
                  <a:gd name="T18" fmla="*/ 97 w 1360"/>
                  <a:gd name="T19" fmla="*/ 53 h 1059"/>
                  <a:gd name="T20" fmla="*/ 52 w 1360"/>
                  <a:gd name="T21" fmla="*/ 97 h 1059"/>
                  <a:gd name="T22" fmla="*/ 52 w 1360"/>
                  <a:gd name="T23" fmla="*/ 962 h 1059"/>
                  <a:gd name="T24" fmla="*/ 97 w 1360"/>
                  <a:gd name="T25" fmla="*/ 1007 h 1059"/>
                  <a:gd name="T26" fmla="*/ 1263 w 1360"/>
                  <a:gd name="T27" fmla="*/ 1007 h 1059"/>
                  <a:gd name="T28" fmla="*/ 1307 w 1360"/>
                  <a:gd name="T29" fmla="*/ 962 h 1059"/>
                  <a:gd name="T30" fmla="*/ 1307 w 1360"/>
                  <a:gd name="T31" fmla="*/ 97 h 1059"/>
                  <a:gd name="T32" fmla="*/ 1263 w 1360"/>
                  <a:gd name="T33" fmla="*/ 53 h 1059"/>
                  <a:gd name="T34" fmla="*/ 97 w 1360"/>
                  <a:gd name="T35" fmla="*/ 53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60" h="1059">
                    <a:moveTo>
                      <a:pt x="1263" y="1059"/>
                    </a:moveTo>
                    <a:cubicBezTo>
                      <a:pt x="97" y="1059"/>
                      <a:pt x="97" y="1059"/>
                      <a:pt x="97" y="1059"/>
                    </a:cubicBezTo>
                    <a:cubicBezTo>
                      <a:pt x="44" y="1059"/>
                      <a:pt x="0" y="1016"/>
                      <a:pt x="0" y="962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44"/>
                      <a:pt x="44" y="0"/>
                      <a:pt x="97" y="0"/>
                    </a:cubicBezTo>
                    <a:cubicBezTo>
                      <a:pt x="1263" y="0"/>
                      <a:pt x="1263" y="0"/>
                      <a:pt x="1263" y="0"/>
                    </a:cubicBezTo>
                    <a:cubicBezTo>
                      <a:pt x="1316" y="0"/>
                      <a:pt x="1360" y="44"/>
                      <a:pt x="1360" y="97"/>
                    </a:cubicBezTo>
                    <a:cubicBezTo>
                      <a:pt x="1360" y="962"/>
                      <a:pt x="1360" y="962"/>
                      <a:pt x="1360" y="962"/>
                    </a:cubicBezTo>
                    <a:cubicBezTo>
                      <a:pt x="1360" y="1016"/>
                      <a:pt x="1316" y="1059"/>
                      <a:pt x="1263" y="1059"/>
                    </a:cubicBezTo>
                    <a:close/>
                    <a:moveTo>
                      <a:pt x="97" y="53"/>
                    </a:moveTo>
                    <a:cubicBezTo>
                      <a:pt x="73" y="53"/>
                      <a:pt x="52" y="73"/>
                      <a:pt x="52" y="97"/>
                    </a:cubicBezTo>
                    <a:cubicBezTo>
                      <a:pt x="52" y="962"/>
                      <a:pt x="52" y="962"/>
                      <a:pt x="52" y="962"/>
                    </a:cubicBezTo>
                    <a:cubicBezTo>
                      <a:pt x="52" y="987"/>
                      <a:pt x="73" y="1007"/>
                      <a:pt x="97" y="1007"/>
                    </a:cubicBezTo>
                    <a:cubicBezTo>
                      <a:pt x="1263" y="1007"/>
                      <a:pt x="1263" y="1007"/>
                      <a:pt x="1263" y="1007"/>
                    </a:cubicBezTo>
                    <a:cubicBezTo>
                      <a:pt x="1287" y="1007"/>
                      <a:pt x="1307" y="987"/>
                      <a:pt x="1307" y="962"/>
                    </a:cubicBezTo>
                    <a:cubicBezTo>
                      <a:pt x="1307" y="97"/>
                      <a:pt x="1307" y="97"/>
                      <a:pt x="1307" y="97"/>
                    </a:cubicBezTo>
                    <a:cubicBezTo>
                      <a:pt x="1307" y="73"/>
                      <a:pt x="1287" y="53"/>
                      <a:pt x="1263" y="53"/>
                    </a:cubicBezTo>
                    <a:lnTo>
                      <a:pt x="97" y="53"/>
                    </a:ln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3" name="Freeform 725">
                <a:extLst>
                  <a:ext uri="{FF2B5EF4-FFF2-40B4-BE49-F238E27FC236}">
                    <a16:creationId xmlns:a16="http://schemas.microsoft.com/office/drawing/2014/main" id="{7DB85537-7903-7AC4-24CF-CA66E634F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2476" y="13869988"/>
                <a:ext cx="192088" cy="390525"/>
              </a:xfrm>
              <a:custGeom>
                <a:avLst/>
                <a:gdLst>
                  <a:gd name="T0" fmla="*/ 389 w 458"/>
                  <a:gd name="T1" fmla="*/ 929 h 929"/>
                  <a:gd name="T2" fmla="*/ 356 w 458"/>
                  <a:gd name="T3" fmla="*/ 920 h 929"/>
                  <a:gd name="T4" fmla="*/ 0 w 458"/>
                  <a:gd name="T5" fmla="*/ 719 h 929"/>
                  <a:gd name="T6" fmla="*/ 25 w 458"/>
                  <a:gd name="T7" fmla="*/ 674 h 929"/>
                  <a:gd name="T8" fmla="*/ 381 w 458"/>
                  <a:gd name="T9" fmla="*/ 874 h 929"/>
                  <a:gd name="T10" fmla="*/ 397 w 458"/>
                  <a:gd name="T11" fmla="*/ 874 h 929"/>
                  <a:gd name="T12" fmla="*/ 405 w 458"/>
                  <a:gd name="T13" fmla="*/ 860 h 929"/>
                  <a:gd name="T14" fmla="*/ 405 w 458"/>
                  <a:gd name="T15" fmla="*/ 71 h 929"/>
                  <a:gd name="T16" fmla="*/ 397 w 458"/>
                  <a:gd name="T17" fmla="*/ 57 h 929"/>
                  <a:gd name="T18" fmla="*/ 381 w 458"/>
                  <a:gd name="T19" fmla="*/ 57 h 929"/>
                  <a:gd name="T20" fmla="*/ 25 w 458"/>
                  <a:gd name="T21" fmla="*/ 258 h 929"/>
                  <a:gd name="T22" fmla="*/ 0 w 458"/>
                  <a:gd name="T23" fmla="*/ 212 h 929"/>
                  <a:gd name="T24" fmla="*/ 356 w 458"/>
                  <a:gd name="T25" fmla="*/ 12 h 929"/>
                  <a:gd name="T26" fmla="*/ 424 w 458"/>
                  <a:gd name="T27" fmla="*/ 12 h 929"/>
                  <a:gd name="T28" fmla="*/ 458 w 458"/>
                  <a:gd name="T29" fmla="*/ 71 h 929"/>
                  <a:gd name="T30" fmla="*/ 458 w 458"/>
                  <a:gd name="T31" fmla="*/ 860 h 929"/>
                  <a:gd name="T32" fmla="*/ 424 w 458"/>
                  <a:gd name="T33" fmla="*/ 919 h 929"/>
                  <a:gd name="T34" fmla="*/ 389 w 458"/>
                  <a:gd name="T35" fmla="*/ 929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58" h="929">
                    <a:moveTo>
                      <a:pt x="389" y="929"/>
                    </a:moveTo>
                    <a:cubicBezTo>
                      <a:pt x="378" y="929"/>
                      <a:pt x="366" y="926"/>
                      <a:pt x="356" y="920"/>
                    </a:cubicBezTo>
                    <a:cubicBezTo>
                      <a:pt x="0" y="719"/>
                      <a:pt x="0" y="719"/>
                      <a:pt x="0" y="719"/>
                    </a:cubicBezTo>
                    <a:cubicBezTo>
                      <a:pt x="25" y="674"/>
                      <a:pt x="25" y="674"/>
                      <a:pt x="25" y="674"/>
                    </a:cubicBezTo>
                    <a:cubicBezTo>
                      <a:pt x="381" y="874"/>
                      <a:pt x="381" y="874"/>
                      <a:pt x="381" y="874"/>
                    </a:cubicBezTo>
                    <a:cubicBezTo>
                      <a:pt x="389" y="878"/>
                      <a:pt x="395" y="875"/>
                      <a:pt x="397" y="874"/>
                    </a:cubicBezTo>
                    <a:cubicBezTo>
                      <a:pt x="400" y="873"/>
                      <a:pt x="405" y="868"/>
                      <a:pt x="405" y="860"/>
                    </a:cubicBezTo>
                    <a:cubicBezTo>
                      <a:pt x="405" y="71"/>
                      <a:pt x="405" y="71"/>
                      <a:pt x="405" y="71"/>
                    </a:cubicBezTo>
                    <a:cubicBezTo>
                      <a:pt x="405" y="63"/>
                      <a:pt x="400" y="59"/>
                      <a:pt x="397" y="57"/>
                    </a:cubicBezTo>
                    <a:cubicBezTo>
                      <a:pt x="395" y="56"/>
                      <a:pt x="389" y="53"/>
                      <a:pt x="381" y="57"/>
                    </a:cubicBezTo>
                    <a:cubicBezTo>
                      <a:pt x="25" y="258"/>
                      <a:pt x="25" y="258"/>
                      <a:pt x="25" y="258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356" y="12"/>
                      <a:pt x="356" y="12"/>
                      <a:pt x="356" y="12"/>
                    </a:cubicBezTo>
                    <a:cubicBezTo>
                      <a:pt x="377" y="0"/>
                      <a:pt x="403" y="0"/>
                      <a:pt x="424" y="12"/>
                    </a:cubicBezTo>
                    <a:cubicBezTo>
                      <a:pt x="445" y="25"/>
                      <a:pt x="458" y="47"/>
                      <a:pt x="458" y="71"/>
                    </a:cubicBezTo>
                    <a:cubicBezTo>
                      <a:pt x="458" y="860"/>
                      <a:pt x="458" y="860"/>
                      <a:pt x="458" y="860"/>
                    </a:cubicBezTo>
                    <a:cubicBezTo>
                      <a:pt x="458" y="885"/>
                      <a:pt x="445" y="907"/>
                      <a:pt x="424" y="919"/>
                    </a:cubicBezTo>
                    <a:cubicBezTo>
                      <a:pt x="413" y="926"/>
                      <a:pt x="401" y="929"/>
                      <a:pt x="389" y="92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4" name="Freeform 726">
                <a:extLst>
                  <a:ext uri="{FF2B5EF4-FFF2-40B4-BE49-F238E27FC236}">
                    <a16:creationId xmlns:a16="http://schemas.microsoft.com/office/drawing/2014/main" id="{72C43648-AEE9-42F6-23F3-770C74036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889413" y="13949363"/>
                <a:ext cx="207963" cy="231775"/>
              </a:xfrm>
              <a:custGeom>
                <a:avLst/>
                <a:gdLst>
                  <a:gd name="T0" fmla="*/ 55 w 492"/>
                  <a:gd name="T1" fmla="*/ 553 h 553"/>
                  <a:gd name="T2" fmla="*/ 28 w 492"/>
                  <a:gd name="T3" fmla="*/ 546 h 553"/>
                  <a:gd name="T4" fmla="*/ 0 w 492"/>
                  <a:gd name="T5" fmla="*/ 498 h 553"/>
                  <a:gd name="T6" fmla="*/ 0 w 492"/>
                  <a:gd name="T7" fmla="*/ 57 h 553"/>
                  <a:gd name="T8" fmla="*/ 28 w 492"/>
                  <a:gd name="T9" fmla="*/ 10 h 553"/>
                  <a:gd name="T10" fmla="*/ 82 w 492"/>
                  <a:gd name="T11" fmla="*/ 10 h 553"/>
                  <a:gd name="T12" fmla="*/ 464 w 492"/>
                  <a:gd name="T13" fmla="*/ 230 h 553"/>
                  <a:gd name="T14" fmla="*/ 492 w 492"/>
                  <a:gd name="T15" fmla="*/ 278 h 553"/>
                  <a:gd name="T16" fmla="*/ 464 w 492"/>
                  <a:gd name="T17" fmla="*/ 325 h 553"/>
                  <a:gd name="T18" fmla="*/ 82 w 492"/>
                  <a:gd name="T19" fmla="*/ 546 h 553"/>
                  <a:gd name="T20" fmla="*/ 55 w 492"/>
                  <a:gd name="T21" fmla="*/ 553 h 553"/>
                  <a:gd name="T22" fmla="*/ 56 w 492"/>
                  <a:gd name="T23" fmla="*/ 55 h 553"/>
                  <a:gd name="T24" fmla="*/ 53 w 492"/>
                  <a:gd name="T25" fmla="*/ 57 h 553"/>
                  <a:gd name="T26" fmla="*/ 53 w 492"/>
                  <a:gd name="T27" fmla="*/ 498 h 553"/>
                  <a:gd name="T28" fmla="*/ 56 w 492"/>
                  <a:gd name="T29" fmla="*/ 500 h 553"/>
                  <a:gd name="T30" fmla="*/ 438 w 492"/>
                  <a:gd name="T31" fmla="*/ 280 h 553"/>
                  <a:gd name="T32" fmla="*/ 438 w 492"/>
                  <a:gd name="T33" fmla="*/ 276 h 553"/>
                  <a:gd name="T34" fmla="*/ 56 w 492"/>
                  <a:gd name="T35" fmla="*/ 55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2" h="553">
                    <a:moveTo>
                      <a:pt x="55" y="553"/>
                    </a:moveTo>
                    <a:cubicBezTo>
                      <a:pt x="45" y="553"/>
                      <a:pt x="36" y="551"/>
                      <a:pt x="28" y="546"/>
                    </a:cubicBezTo>
                    <a:cubicBezTo>
                      <a:pt x="10" y="536"/>
                      <a:pt x="0" y="518"/>
                      <a:pt x="0" y="498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0" y="37"/>
                      <a:pt x="10" y="20"/>
                      <a:pt x="28" y="10"/>
                    </a:cubicBezTo>
                    <a:cubicBezTo>
                      <a:pt x="45" y="0"/>
                      <a:pt x="65" y="0"/>
                      <a:pt x="82" y="10"/>
                    </a:cubicBezTo>
                    <a:cubicBezTo>
                      <a:pt x="464" y="230"/>
                      <a:pt x="464" y="230"/>
                      <a:pt x="464" y="230"/>
                    </a:cubicBezTo>
                    <a:cubicBezTo>
                      <a:pt x="481" y="240"/>
                      <a:pt x="492" y="258"/>
                      <a:pt x="492" y="278"/>
                    </a:cubicBezTo>
                    <a:cubicBezTo>
                      <a:pt x="492" y="297"/>
                      <a:pt x="481" y="315"/>
                      <a:pt x="464" y="325"/>
                    </a:cubicBezTo>
                    <a:cubicBezTo>
                      <a:pt x="82" y="546"/>
                      <a:pt x="82" y="546"/>
                      <a:pt x="82" y="546"/>
                    </a:cubicBezTo>
                    <a:cubicBezTo>
                      <a:pt x="74" y="551"/>
                      <a:pt x="64" y="553"/>
                      <a:pt x="55" y="553"/>
                    </a:cubicBezTo>
                    <a:close/>
                    <a:moveTo>
                      <a:pt x="56" y="55"/>
                    </a:move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498"/>
                      <a:pt x="53" y="498"/>
                      <a:pt x="53" y="498"/>
                    </a:cubicBezTo>
                    <a:cubicBezTo>
                      <a:pt x="56" y="500"/>
                      <a:pt x="56" y="500"/>
                      <a:pt x="56" y="500"/>
                    </a:cubicBezTo>
                    <a:cubicBezTo>
                      <a:pt x="438" y="280"/>
                      <a:pt x="438" y="280"/>
                      <a:pt x="438" y="280"/>
                    </a:cubicBezTo>
                    <a:cubicBezTo>
                      <a:pt x="438" y="276"/>
                      <a:pt x="438" y="276"/>
                      <a:pt x="438" y="276"/>
                    </a:cubicBezTo>
                    <a:lnTo>
                      <a:pt x="56" y="55"/>
                    </a:lnTo>
                    <a:close/>
                  </a:path>
                </a:pathLst>
              </a:custGeom>
              <a:solidFill>
                <a:srgbClr val="CA0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5" name="Freeform 727">
                <a:extLst>
                  <a:ext uri="{FF2B5EF4-FFF2-40B4-BE49-F238E27FC236}">
                    <a16:creationId xmlns:a16="http://schemas.microsoft.com/office/drawing/2014/main" id="{91DCD85C-5513-D2F8-D114-EA1A4B151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83051" y="13696951"/>
                <a:ext cx="119063" cy="119063"/>
              </a:xfrm>
              <a:custGeom>
                <a:avLst/>
                <a:gdLst>
                  <a:gd name="T0" fmla="*/ 142 w 283"/>
                  <a:gd name="T1" fmla="*/ 283 h 283"/>
                  <a:gd name="T2" fmla="*/ 0 w 283"/>
                  <a:gd name="T3" fmla="*/ 142 h 283"/>
                  <a:gd name="T4" fmla="*/ 26 w 283"/>
                  <a:gd name="T5" fmla="*/ 116 h 283"/>
                  <a:gd name="T6" fmla="*/ 53 w 283"/>
                  <a:gd name="T7" fmla="*/ 142 h 283"/>
                  <a:gd name="T8" fmla="*/ 142 w 283"/>
                  <a:gd name="T9" fmla="*/ 231 h 283"/>
                  <a:gd name="T10" fmla="*/ 231 w 283"/>
                  <a:gd name="T11" fmla="*/ 142 h 283"/>
                  <a:gd name="T12" fmla="*/ 142 w 283"/>
                  <a:gd name="T13" fmla="*/ 53 h 283"/>
                  <a:gd name="T14" fmla="*/ 115 w 283"/>
                  <a:gd name="T15" fmla="*/ 27 h 283"/>
                  <a:gd name="T16" fmla="*/ 142 w 283"/>
                  <a:gd name="T17" fmla="*/ 0 h 283"/>
                  <a:gd name="T18" fmla="*/ 283 w 283"/>
                  <a:gd name="T19" fmla="*/ 142 h 283"/>
                  <a:gd name="T20" fmla="*/ 142 w 283"/>
                  <a:gd name="T21" fmla="*/ 28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3" h="283">
                    <a:moveTo>
                      <a:pt x="142" y="283"/>
                    </a:moveTo>
                    <a:cubicBezTo>
                      <a:pt x="64" y="283"/>
                      <a:pt x="0" y="220"/>
                      <a:pt x="0" y="142"/>
                    </a:cubicBezTo>
                    <a:cubicBezTo>
                      <a:pt x="0" y="127"/>
                      <a:pt x="12" y="116"/>
                      <a:pt x="26" y="116"/>
                    </a:cubicBezTo>
                    <a:cubicBezTo>
                      <a:pt x="41" y="116"/>
                      <a:pt x="53" y="127"/>
                      <a:pt x="53" y="142"/>
                    </a:cubicBezTo>
                    <a:cubicBezTo>
                      <a:pt x="53" y="191"/>
                      <a:pt x="93" y="231"/>
                      <a:pt x="142" y="231"/>
                    </a:cubicBezTo>
                    <a:cubicBezTo>
                      <a:pt x="191" y="231"/>
                      <a:pt x="231" y="191"/>
                      <a:pt x="231" y="142"/>
                    </a:cubicBezTo>
                    <a:cubicBezTo>
                      <a:pt x="231" y="93"/>
                      <a:pt x="191" y="53"/>
                      <a:pt x="142" y="53"/>
                    </a:cubicBezTo>
                    <a:cubicBezTo>
                      <a:pt x="127" y="53"/>
                      <a:pt x="115" y="41"/>
                      <a:pt x="115" y="27"/>
                    </a:cubicBezTo>
                    <a:cubicBezTo>
                      <a:pt x="115" y="12"/>
                      <a:pt x="127" y="0"/>
                      <a:pt x="142" y="0"/>
                    </a:cubicBezTo>
                    <a:cubicBezTo>
                      <a:pt x="220" y="0"/>
                      <a:pt x="283" y="64"/>
                      <a:pt x="283" y="142"/>
                    </a:cubicBezTo>
                    <a:cubicBezTo>
                      <a:pt x="283" y="220"/>
                      <a:pt x="220" y="283"/>
                      <a:pt x="142" y="28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16" name="Freeform 728">
                <a:extLst>
                  <a:ext uri="{FF2B5EF4-FFF2-40B4-BE49-F238E27FC236}">
                    <a16:creationId xmlns:a16="http://schemas.microsoft.com/office/drawing/2014/main" id="{22F7B060-3EC3-690D-8A80-F327CC4ED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3076" y="13631863"/>
                <a:ext cx="184150" cy="182563"/>
              </a:xfrm>
              <a:custGeom>
                <a:avLst/>
                <a:gdLst>
                  <a:gd name="T0" fmla="*/ 218 w 436"/>
                  <a:gd name="T1" fmla="*/ 436 h 436"/>
                  <a:gd name="T2" fmla="*/ 0 w 436"/>
                  <a:gd name="T3" fmla="*/ 218 h 436"/>
                  <a:gd name="T4" fmla="*/ 218 w 436"/>
                  <a:gd name="T5" fmla="*/ 0 h 436"/>
                  <a:gd name="T6" fmla="*/ 244 w 436"/>
                  <a:gd name="T7" fmla="*/ 27 h 436"/>
                  <a:gd name="T8" fmla="*/ 218 w 436"/>
                  <a:gd name="T9" fmla="*/ 53 h 436"/>
                  <a:gd name="T10" fmla="*/ 52 w 436"/>
                  <a:gd name="T11" fmla="*/ 218 h 436"/>
                  <a:gd name="T12" fmla="*/ 218 w 436"/>
                  <a:gd name="T13" fmla="*/ 384 h 436"/>
                  <a:gd name="T14" fmla="*/ 384 w 436"/>
                  <a:gd name="T15" fmla="*/ 218 h 436"/>
                  <a:gd name="T16" fmla="*/ 410 w 436"/>
                  <a:gd name="T17" fmla="*/ 192 h 436"/>
                  <a:gd name="T18" fmla="*/ 436 w 436"/>
                  <a:gd name="T19" fmla="*/ 218 h 436"/>
                  <a:gd name="T20" fmla="*/ 218 w 436"/>
                  <a:gd name="T21" fmla="*/ 436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6" h="436">
                    <a:moveTo>
                      <a:pt x="218" y="436"/>
                    </a:moveTo>
                    <a:cubicBezTo>
                      <a:pt x="98" y="436"/>
                      <a:pt x="0" y="339"/>
                      <a:pt x="0" y="218"/>
                    </a:cubicBezTo>
                    <a:cubicBezTo>
                      <a:pt x="0" y="98"/>
                      <a:pt x="98" y="0"/>
                      <a:pt x="218" y="0"/>
                    </a:cubicBezTo>
                    <a:cubicBezTo>
                      <a:pt x="233" y="0"/>
                      <a:pt x="244" y="12"/>
                      <a:pt x="244" y="27"/>
                    </a:cubicBezTo>
                    <a:cubicBezTo>
                      <a:pt x="244" y="41"/>
                      <a:pt x="233" y="53"/>
                      <a:pt x="218" y="53"/>
                    </a:cubicBezTo>
                    <a:cubicBezTo>
                      <a:pt x="127" y="53"/>
                      <a:pt x="52" y="127"/>
                      <a:pt x="52" y="218"/>
                    </a:cubicBezTo>
                    <a:cubicBezTo>
                      <a:pt x="52" y="310"/>
                      <a:pt x="127" y="384"/>
                      <a:pt x="218" y="384"/>
                    </a:cubicBezTo>
                    <a:cubicBezTo>
                      <a:pt x="309" y="384"/>
                      <a:pt x="384" y="310"/>
                      <a:pt x="384" y="218"/>
                    </a:cubicBezTo>
                    <a:cubicBezTo>
                      <a:pt x="384" y="204"/>
                      <a:pt x="395" y="192"/>
                      <a:pt x="410" y="192"/>
                    </a:cubicBezTo>
                    <a:cubicBezTo>
                      <a:pt x="424" y="192"/>
                      <a:pt x="436" y="204"/>
                      <a:pt x="436" y="218"/>
                    </a:cubicBezTo>
                    <a:cubicBezTo>
                      <a:pt x="436" y="339"/>
                      <a:pt x="338" y="436"/>
                      <a:pt x="218" y="43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143B5C3-8DA5-257A-299B-42916F5A3AE7}"/>
                </a:ext>
              </a:extLst>
            </p:cNvPr>
            <p:cNvSpPr txBox="1"/>
            <p:nvPr/>
          </p:nvSpPr>
          <p:spPr>
            <a:xfrm>
              <a:off x="9397518" y="4487454"/>
              <a:ext cx="130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Video</a:t>
              </a: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4DAD3D-D07C-B207-50B0-3CE238700893}"/>
              </a:ext>
            </a:extLst>
          </p:cNvPr>
          <p:cNvGrpSpPr/>
          <p:nvPr/>
        </p:nvGrpSpPr>
        <p:grpSpPr>
          <a:xfrm>
            <a:off x="8366644" y="5389887"/>
            <a:ext cx="3287092" cy="666470"/>
            <a:chOff x="8366644" y="5389887"/>
            <a:chExt cx="3287092" cy="666470"/>
          </a:xfrm>
        </p:grpSpPr>
        <p:grpSp>
          <p:nvGrpSpPr>
            <p:cNvPr id="92" name="Graphic 816">
              <a:extLst>
                <a:ext uri="{FF2B5EF4-FFF2-40B4-BE49-F238E27FC236}">
                  <a16:creationId xmlns:a16="http://schemas.microsoft.com/office/drawing/2014/main" id="{5224158D-17A3-1D07-1942-8250829FFCC5}"/>
                </a:ext>
              </a:extLst>
            </p:cNvPr>
            <p:cNvGrpSpPr/>
            <p:nvPr/>
          </p:nvGrpSpPr>
          <p:grpSpPr>
            <a:xfrm>
              <a:off x="8366644" y="5452952"/>
              <a:ext cx="751794" cy="603405"/>
              <a:chOff x="5688043" y="382901"/>
              <a:chExt cx="549192" cy="455432"/>
            </a:xfrm>
            <a:noFill/>
          </p:grpSpPr>
          <p:sp>
            <p:nvSpPr>
              <p:cNvPr id="93" name="Freeform 818">
                <a:extLst>
                  <a:ext uri="{FF2B5EF4-FFF2-40B4-BE49-F238E27FC236}">
                    <a16:creationId xmlns:a16="http://schemas.microsoft.com/office/drawing/2014/main" id="{7B36C674-3C99-7AF5-65DC-903380960777}"/>
                  </a:ext>
                </a:extLst>
              </p:cNvPr>
              <p:cNvSpPr/>
              <p:nvPr/>
            </p:nvSpPr>
            <p:spPr>
              <a:xfrm>
                <a:off x="6126506" y="382901"/>
                <a:ext cx="110729" cy="218046"/>
              </a:xfrm>
              <a:custGeom>
                <a:avLst/>
                <a:gdLst>
                  <a:gd name="connsiteX0" fmla="*/ 110730 w 110729"/>
                  <a:gd name="connsiteY0" fmla="*/ 218046 h 218046"/>
                  <a:gd name="connsiteX1" fmla="*/ 110730 w 110729"/>
                  <a:gd name="connsiteY1" fmla="*/ 21425 h 218046"/>
                  <a:gd name="connsiteX2" fmla="*/ 89494 w 110729"/>
                  <a:gd name="connsiteY2" fmla="*/ 0 h 218046"/>
                  <a:gd name="connsiteX3" fmla="*/ 89399 w 110729"/>
                  <a:gd name="connsiteY3" fmla="*/ 0 h 218046"/>
                  <a:gd name="connsiteX4" fmla="*/ 0 w 110729"/>
                  <a:gd name="connsiteY4" fmla="*/ 0 h 218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729" h="218046">
                    <a:moveTo>
                      <a:pt x="110730" y="218046"/>
                    </a:moveTo>
                    <a:lnTo>
                      <a:pt x="110730" y="21425"/>
                    </a:lnTo>
                    <a:cubicBezTo>
                      <a:pt x="110782" y="9645"/>
                      <a:pt x="101274" y="52"/>
                      <a:pt x="89494" y="0"/>
                    </a:cubicBezTo>
                    <a:cubicBezTo>
                      <a:pt x="89463" y="0"/>
                      <a:pt x="89430" y="0"/>
                      <a:pt x="89399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55555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4" name="Freeform 819">
                <a:extLst>
                  <a:ext uri="{FF2B5EF4-FFF2-40B4-BE49-F238E27FC236}">
                    <a16:creationId xmlns:a16="http://schemas.microsoft.com/office/drawing/2014/main" id="{9743E1BB-B7A7-F598-FDA4-8D27E7241F27}"/>
                  </a:ext>
                </a:extLst>
              </p:cNvPr>
              <p:cNvSpPr/>
              <p:nvPr/>
            </p:nvSpPr>
            <p:spPr>
              <a:xfrm>
                <a:off x="5826835" y="631000"/>
                <a:ext cx="410022" cy="103335"/>
              </a:xfrm>
              <a:custGeom>
                <a:avLst/>
                <a:gdLst>
                  <a:gd name="connsiteX0" fmla="*/ 0 w 410022"/>
                  <a:gd name="connsiteY0" fmla="*/ 103335 h 103335"/>
                  <a:gd name="connsiteX1" fmla="*/ 388692 w 410022"/>
                  <a:gd name="connsiteY1" fmla="*/ 103335 h 103335"/>
                  <a:gd name="connsiteX2" fmla="*/ 410022 w 410022"/>
                  <a:gd name="connsiteY2" fmla="*/ 82004 h 103335"/>
                  <a:gd name="connsiteX3" fmla="*/ 410022 w 410022"/>
                  <a:gd name="connsiteY3" fmla="*/ 0 h 103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0022" h="103335">
                    <a:moveTo>
                      <a:pt x="0" y="103335"/>
                    </a:moveTo>
                    <a:lnTo>
                      <a:pt x="388692" y="103335"/>
                    </a:lnTo>
                    <a:cubicBezTo>
                      <a:pt x="400472" y="103335"/>
                      <a:pt x="410022" y="93785"/>
                      <a:pt x="410022" y="82004"/>
                    </a:cubicBezTo>
                    <a:lnTo>
                      <a:pt x="410022" y="0"/>
                    </a:lnTo>
                  </a:path>
                </a:pathLst>
              </a:custGeom>
              <a:noFill/>
              <a:ln w="12700" cap="rnd">
                <a:solidFill>
                  <a:srgbClr val="55555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5" name="Freeform 820">
                <a:extLst>
                  <a:ext uri="{FF2B5EF4-FFF2-40B4-BE49-F238E27FC236}">
                    <a16:creationId xmlns:a16="http://schemas.microsoft.com/office/drawing/2014/main" id="{F28E0EDB-59F0-DAA4-AF30-3F8295BC770F}"/>
                  </a:ext>
                </a:extLst>
              </p:cNvPr>
              <p:cNvSpPr/>
              <p:nvPr/>
            </p:nvSpPr>
            <p:spPr>
              <a:xfrm>
                <a:off x="5688043" y="382901"/>
                <a:ext cx="408600" cy="351434"/>
              </a:xfrm>
              <a:custGeom>
                <a:avLst/>
                <a:gdLst>
                  <a:gd name="connsiteX0" fmla="*/ 408600 w 408600"/>
                  <a:gd name="connsiteY0" fmla="*/ 0 h 351434"/>
                  <a:gd name="connsiteX1" fmla="*/ 21331 w 408600"/>
                  <a:gd name="connsiteY1" fmla="*/ 0 h 351434"/>
                  <a:gd name="connsiteX2" fmla="*/ 0 w 408600"/>
                  <a:gd name="connsiteY2" fmla="*/ 21425 h 351434"/>
                  <a:gd name="connsiteX3" fmla="*/ 0 w 408600"/>
                  <a:gd name="connsiteY3" fmla="*/ 330103 h 351434"/>
                  <a:gd name="connsiteX4" fmla="*/ 21331 w 408600"/>
                  <a:gd name="connsiteY4" fmla="*/ 351434 h 351434"/>
                  <a:gd name="connsiteX5" fmla="*/ 107980 w 408600"/>
                  <a:gd name="connsiteY5" fmla="*/ 351434 h 35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8600" h="351434">
                    <a:moveTo>
                      <a:pt x="408600" y="0"/>
                    </a:moveTo>
                    <a:lnTo>
                      <a:pt x="21331" y="0"/>
                    </a:lnTo>
                    <a:cubicBezTo>
                      <a:pt x="9534" y="52"/>
                      <a:pt x="0" y="9629"/>
                      <a:pt x="0" y="21425"/>
                    </a:cubicBezTo>
                    <a:lnTo>
                      <a:pt x="0" y="330103"/>
                    </a:lnTo>
                    <a:cubicBezTo>
                      <a:pt x="0" y="341884"/>
                      <a:pt x="9550" y="351434"/>
                      <a:pt x="21331" y="351434"/>
                    </a:cubicBezTo>
                    <a:lnTo>
                      <a:pt x="107980" y="351434"/>
                    </a:lnTo>
                  </a:path>
                </a:pathLst>
              </a:custGeom>
              <a:noFill/>
              <a:ln w="12700" cap="rnd">
                <a:solidFill>
                  <a:srgbClr val="55555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6" name="Freeform 821">
                <a:extLst>
                  <a:ext uri="{FF2B5EF4-FFF2-40B4-BE49-F238E27FC236}">
                    <a16:creationId xmlns:a16="http://schemas.microsoft.com/office/drawing/2014/main" id="{567F3916-5B26-D020-6166-90BC8DBF225A}"/>
                  </a:ext>
                </a:extLst>
              </p:cNvPr>
              <p:cNvSpPr/>
              <p:nvPr/>
            </p:nvSpPr>
            <p:spPr>
              <a:xfrm>
                <a:off x="5688043" y="698594"/>
                <a:ext cx="545969" cy="9480"/>
              </a:xfrm>
              <a:custGeom>
                <a:avLst/>
                <a:gdLst>
                  <a:gd name="connsiteX0" fmla="*/ 0 w 545969"/>
                  <a:gd name="connsiteY0" fmla="*/ 0 h 9480"/>
                  <a:gd name="connsiteX1" fmla="*/ 545969 w 545969"/>
                  <a:gd name="connsiteY1" fmla="*/ 0 h 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5969" h="9480">
                    <a:moveTo>
                      <a:pt x="0" y="0"/>
                    </a:moveTo>
                    <a:lnTo>
                      <a:pt x="545969" y="0"/>
                    </a:lnTo>
                  </a:path>
                </a:pathLst>
              </a:custGeom>
              <a:ln w="12700" cap="rnd">
                <a:solidFill>
                  <a:srgbClr val="55555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7" name="Freeform 822">
                <a:extLst>
                  <a:ext uri="{FF2B5EF4-FFF2-40B4-BE49-F238E27FC236}">
                    <a16:creationId xmlns:a16="http://schemas.microsoft.com/office/drawing/2014/main" id="{210042AD-0705-E093-581F-0E19E16CD917}"/>
                  </a:ext>
                </a:extLst>
              </p:cNvPr>
              <p:cNvSpPr/>
              <p:nvPr/>
            </p:nvSpPr>
            <p:spPr>
              <a:xfrm>
                <a:off x="5963920" y="740497"/>
                <a:ext cx="82936" cy="97836"/>
              </a:xfrm>
              <a:custGeom>
                <a:avLst/>
                <a:gdLst>
                  <a:gd name="connsiteX0" fmla="*/ 48634 w 82936"/>
                  <a:gd name="connsiteY0" fmla="*/ 0 h 97836"/>
                  <a:gd name="connsiteX1" fmla="*/ 78781 w 82936"/>
                  <a:gd name="connsiteY1" fmla="*/ 75842 h 97836"/>
                  <a:gd name="connsiteX2" fmla="*/ 81341 w 82936"/>
                  <a:gd name="connsiteY2" fmla="*/ 78876 h 97836"/>
                  <a:gd name="connsiteX3" fmla="*/ 76389 w 82936"/>
                  <a:gd name="connsiteY3" fmla="*/ 96146 h 97836"/>
                  <a:gd name="connsiteX4" fmla="*/ 74799 w 82936"/>
                  <a:gd name="connsiteY4" fmla="*/ 96888 h 97836"/>
                  <a:gd name="connsiteX5" fmla="*/ 69490 w 82936"/>
                  <a:gd name="connsiteY5" fmla="*/ 97837 h 97836"/>
                  <a:gd name="connsiteX6" fmla="*/ 0 w 82936"/>
                  <a:gd name="connsiteY6" fmla="*/ 97837 h 9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936" h="97836">
                    <a:moveTo>
                      <a:pt x="48634" y="0"/>
                    </a:moveTo>
                    <a:cubicBezTo>
                      <a:pt x="48634" y="0"/>
                      <a:pt x="45505" y="48539"/>
                      <a:pt x="78781" y="75842"/>
                    </a:cubicBezTo>
                    <a:cubicBezTo>
                      <a:pt x="79809" y="76693"/>
                      <a:pt x="80675" y="77720"/>
                      <a:pt x="81341" y="78876"/>
                    </a:cubicBezTo>
                    <a:cubicBezTo>
                      <a:pt x="84742" y="85013"/>
                      <a:pt x="82526" y="92744"/>
                      <a:pt x="76389" y="96146"/>
                    </a:cubicBezTo>
                    <a:cubicBezTo>
                      <a:pt x="75877" y="96430"/>
                      <a:pt x="75346" y="96678"/>
                      <a:pt x="74799" y="96888"/>
                    </a:cubicBezTo>
                    <a:cubicBezTo>
                      <a:pt x="73094" y="97493"/>
                      <a:pt x="71300" y="97814"/>
                      <a:pt x="69490" y="97837"/>
                    </a:cubicBezTo>
                    <a:lnTo>
                      <a:pt x="0" y="97837"/>
                    </a:lnTo>
                  </a:path>
                </a:pathLst>
              </a:custGeom>
              <a:noFill/>
              <a:ln w="12700" cap="rnd">
                <a:solidFill>
                  <a:srgbClr val="4B4B4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8" name="Freeform 823">
                <a:extLst>
                  <a:ext uri="{FF2B5EF4-FFF2-40B4-BE49-F238E27FC236}">
                    <a16:creationId xmlns:a16="http://schemas.microsoft.com/office/drawing/2014/main" id="{97FF2E37-9045-723C-0818-AECC9F477B71}"/>
                  </a:ext>
                </a:extLst>
              </p:cNvPr>
              <p:cNvSpPr/>
              <p:nvPr/>
            </p:nvSpPr>
            <p:spPr>
              <a:xfrm>
                <a:off x="5877627" y="740497"/>
                <a:ext cx="83258" cy="97836"/>
              </a:xfrm>
              <a:custGeom>
                <a:avLst/>
                <a:gdLst>
                  <a:gd name="connsiteX0" fmla="*/ 34340 w 83258"/>
                  <a:gd name="connsiteY0" fmla="*/ 0 h 97836"/>
                  <a:gd name="connsiteX1" fmla="*/ 4193 w 83258"/>
                  <a:gd name="connsiteY1" fmla="*/ 75842 h 97836"/>
                  <a:gd name="connsiteX2" fmla="*/ 1539 w 83258"/>
                  <a:gd name="connsiteY2" fmla="*/ 78876 h 97836"/>
                  <a:gd name="connsiteX3" fmla="*/ 6722 w 83258"/>
                  <a:gd name="connsiteY3" fmla="*/ 96217 h 97836"/>
                  <a:gd name="connsiteX4" fmla="*/ 8175 w 83258"/>
                  <a:gd name="connsiteY4" fmla="*/ 96888 h 97836"/>
                  <a:gd name="connsiteX5" fmla="*/ 13389 w 83258"/>
                  <a:gd name="connsiteY5" fmla="*/ 97837 h 97836"/>
                  <a:gd name="connsiteX6" fmla="*/ 83259 w 83258"/>
                  <a:gd name="connsiteY6" fmla="*/ 97837 h 97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3258" h="97836">
                    <a:moveTo>
                      <a:pt x="34340" y="0"/>
                    </a:moveTo>
                    <a:cubicBezTo>
                      <a:pt x="34340" y="0"/>
                      <a:pt x="37374" y="48539"/>
                      <a:pt x="4193" y="75842"/>
                    </a:cubicBezTo>
                    <a:cubicBezTo>
                      <a:pt x="3112" y="76664"/>
                      <a:pt x="2210" y="77696"/>
                      <a:pt x="1539" y="78876"/>
                    </a:cubicBezTo>
                    <a:cubicBezTo>
                      <a:pt x="-1819" y="85096"/>
                      <a:pt x="502" y="92860"/>
                      <a:pt x="6722" y="96217"/>
                    </a:cubicBezTo>
                    <a:cubicBezTo>
                      <a:pt x="7192" y="96471"/>
                      <a:pt x="7677" y="96695"/>
                      <a:pt x="8175" y="96888"/>
                    </a:cubicBezTo>
                    <a:cubicBezTo>
                      <a:pt x="9848" y="97493"/>
                      <a:pt x="11611" y="97814"/>
                      <a:pt x="13389" y="97837"/>
                    </a:cubicBezTo>
                    <a:lnTo>
                      <a:pt x="83259" y="97837"/>
                    </a:lnTo>
                  </a:path>
                </a:pathLst>
              </a:custGeom>
              <a:noFill/>
              <a:ln w="12700" cap="rnd">
                <a:solidFill>
                  <a:srgbClr val="4B4B4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99" name="Freeform 824">
                <a:extLst>
                  <a:ext uri="{FF2B5EF4-FFF2-40B4-BE49-F238E27FC236}">
                    <a16:creationId xmlns:a16="http://schemas.microsoft.com/office/drawing/2014/main" id="{1D892110-5A5B-DDA5-9290-68E63ECD25D2}"/>
                  </a:ext>
                </a:extLst>
              </p:cNvPr>
              <p:cNvSpPr/>
              <p:nvPr/>
            </p:nvSpPr>
            <p:spPr>
              <a:xfrm>
                <a:off x="5896135" y="803920"/>
                <a:ext cx="133103" cy="9480"/>
              </a:xfrm>
              <a:custGeom>
                <a:avLst/>
                <a:gdLst>
                  <a:gd name="connsiteX0" fmla="*/ 133103 w 133103"/>
                  <a:gd name="connsiteY0" fmla="*/ 0 h 9480"/>
                  <a:gd name="connsiteX1" fmla="*/ 0 w 133103"/>
                  <a:gd name="connsiteY1" fmla="*/ 0 h 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103" h="9480">
                    <a:moveTo>
                      <a:pt x="133103" y="0"/>
                    </a:moveTo>
                    <a:lnTo>
                      <a:pt x="0" y="0"/>
                    </a:lnTo>
                  </a:path>
                </a:pathLst>
              </a:custGeom>
              <a:ln w="12700" cap="rnd">
                <a:solidFill>
                  <a:srgbClr val="4B4B4D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100" name="Freeform 825">
                <a:extLst>
                  <a:ext uri="{FF2B5EF4-FFF2-40B4-BE49-F238E27FC236}">
                    <a16:creationId xmlns:a16="http://schemas.microsoft.com/office/drawing/2014/main" id="{02BE7462-1FC3-62AE-DBA3-B6ED5BD4D291}"/>
                  </a:ext>
                </a:extLst>
              </p:cNvPr>
              <p:cNvSpPr/>
              <p:nvPr/>
            </p:nvSpPr>
            <p:spPr>
              <a:xfrm>
                <a:off x="5821810" y="462251"/>
                <a:ext cx="82762" cy="153296"/>
              </a:xfrm>
              <a:custGeom>
                <a:avLst/>
                <a:gdLst>
                  <a:gd name="connsiteX0" fmla="*/ 82763 w 82762"/>
                  <a:gd name="connsiteY0" fmla="*/ 0 h 153296"/>
                  <a:gd name="connsiteX1" fmla="*/ 0 w 82762"/>
                  <a:gd name="connsiteY1" fmla="*/ 80014 h 153296"/>
                  <a:gd name="connsiteX2" fmla="*/ 82763 w 82762"/>
                  <a:gd name="connsiteY2" fmla="*/ 153296 h 15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762" h="153296">
                    <a:moveTo>
                      <a:pt x="82763" y="0"/>
                    </a:moveTo>
                    <a:lnTo>
                      <a:pt x="0" y="80014"/>
                    </a:lnTo>
                    <a:lnTo>
                      <a:pt x="82763" y="153296"/>
                    </a:lnTo>
                  </a:path>
                </a:pathLst>
              </a:custGeom>
              <a:noFill/>
              <a:ln w="12700" cap="rnd">
                <a:solidFill>
                  <a:srgbClr val="D1002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101" name="Freeform 826">
                <a:extLst>
                  <a:ext uri="{FF2B5EF4-FFF2-40B4-BE49-F238E27FC236}">
                    <a16:creationId xmlns:a16="http://schemas.microsoft.com/office/drawing/2014/main" id="{13CB154A-CE52-54E7-E5D7-A0E861C100F4}"/>
                  </a:ext>
                </a:extLst>
              </p:cNvPr>
              <p:cNvSpPr/>
              <p:nvPr/>
            </p:nvSpPr>
            <p:spPr>
              <a:xfrm>
                <a:off x="6017199" y="462251"/>
                <a:ext cx="82762" cy="153296"/>
              </a:xfrm>
              <a:custGeom>
                <a:avLst/>
                <a:gdLst>
                  <a:gd name="connsiteX0" fmla="*/ 0 w 82762"/>
                  <a:gd name="connsiteY0" fmla="*/ 153296 h 153296"/>
                  <a:gd name="connsiteX1" fmla="*/ 82763 w 82762"/>
                  <a:gd name="connsiteY1" fmla="*/ 73283 h 153296"/>
                  <a:gd name="connsiteX2" fmla="*/ 0 w 82762"/>
                  <a:gd name="connsiteY2" fmla="*/ 0 h 15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2762" h="153296">
                    <a:moveTo>
                      <a:pt x="0" y="153296"/>
                    </a:moveTo>
                    <a:lnTo>
                      <a:pt x="82763" y="73283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D1002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  <p:sp>
            <p:nvSpPr>
              <p:cNvPr id="102" name="Freeform 827">
                <a:extLst>
                  <a:ext uri="{FF2B5EF4-FFF2-40B4-BE49-F238E27FC236}">
                    <a16:creationId xmlns:a16="http://schemas.microsoft.com/office/drawing/2014/main" id="{F3216B9B-EAD0-3C7E-8F7A-BC8087B565D7}"/>
                  </a:ext>
                </a:extLst>
              </p:cNvPr>
              <p:cNvSpPr/>
              <p:nvPr/>
            </p:nvSpPr>
            <p:spPr>
              <a:xfrm>
                <a:off x="5941925" y="462251"/>
                <a:ext cx="32043" cy="153296"/>
              </a:xfrm>
              <a:custGeom>
                <a:avLst/>
                <a:gdLst>
                  <a:gd name="connsiteX0" fmla="*/ 32043 w 32043"/>
                  <a:gd name="connsiteY0" fmla="*/ 0 h 153296"/>
                  <a:gd name="connsiteX1" fmla="*/ 0 w 32043"/>
                  <a:gd name="connsiteY1" fmla="*/ 153296 h 153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043" h="153296">
                    <a:moveTo>
                      <a:pt x="32043" y="0"/>
                    </a:moveTo>
                    <a:lnTo>
                      <a:pt x="0" y="153296"/>
                    </a:lnTo>
                  </a:path>
                </a:pathLst>
              </a:custGeom>
              <a:ln w="12700" cap="rnd">
                <a:solidFill>
                  <a:srgbClr val="55555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NO"/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8A71901-0F71-6BBB-70EE-0500A7D7C994}"/>
                </a:ext>
              </a:extLst>
            </p:cNvPr>
            <p:cNvSpPr txBox="1"/>
            <p:nvPr/>
          </p:nvSpPr>
          <p:spPr>
            <a:xfrm>
              <a:off x="9416198" y="5389887"/>
              <a:ext cx="22375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Kode</a:t>
              </a:r>
            </a:p>
          </p:txBody>
        </p:sp>
      </p:grpSp>
      <p:grpSp>
        <p:nvGrpSpPr>
          <p:cNvPr id="138" name="Graphic 136">
            <a:extLst>
              <a:ext uri="{FF2B5EF4-FFF2-40B4-BE49-F238E27FC236}">
                <a16:creationId xmlns:a16="http://schemas.microsoft.com/office/drawing/2014/main" id="{4A780D8F-85F3-8914-191E-39484AF5AF2B}"/>
              </a:ext>
            </a:extLst>
          </p:cNvPr>
          <p:cNvGrpSpPr/>
          <p:nvPr/>
        </p:nvGrpSpPr>
        <p:grpSpPr>
          <a:xfrm flipH="1">
            <a:off x="6210284" y="3082487"/>
            <a:ext cx="745433" cy="636485"/>
            <a:chOff x="2902478" y="1291991"/>
            <a:chExt cx="489183" cy="444323"/>
          </a:xfrm>
          <a:noFill/>
        </p:grpSpPr>
        <p:grpSp>
          <p:nvGrpSpPr>
            <p:cNvPr id="139" name="Graphic 136">
              <a:extLst>
                <a:ext uri="{FF2B5EF4-FFF2-40B4-BE49-F238E27FC236}">
                  <a16:creationId xmlns:a16="http://schemas.microsoft.com/office/drawing/2014/main" id="{F707EECE-823B-0EA2-439E-78C5901CD4FC}"/>
                </a:ext>
              </a:extLst>
            </p:cNvPr>
            <p:cNvGrpSpPr/>
            <p:nvPr/>
          </p:nvGrpSpPr>
          <p:grpSpPr>
            <a:xfrm>
              <a:off x="2902478" y="1556793"/>
              <a:ext cx="489183" cy="179520"/>
              <a:chOff x="2902478" y="1556793"/>
              <a:chExt cx="489183" cy="179520"/>
            </a:xfrm>
            <a:noFill/>
          </p:grpSpPr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F9B9FB6C-0106-0E6A-A6BF-F4D966BD58E8}"/>
                  </a:ext>
                </a:extLst>
              </p:cNvPr>
              <p:cNvSpPr/>
              <p:nvPr/>
            </p:nvSpPr>
            <p:spPr>
              <a:xfrm>
                <a:off x="3280183" y="1556793"/>
                <a:ext cx="111477" cy="165711"/>
              </a:xfrm>
              <a:custGeom>
                <a:avLst/>
                <a:gdLst>
                  <a:gd name="connsiteX0" fmla="*/ 0 w 111477"/>
                  <a:gd name="connsiteY0" fmla="*/ 0 h 165711"/>
                  <a:gd name="connsiteX1" fmla="*/ 111478 w 111477"/>
                  <a:gd name="connsiteY1" fmla="*/ 0 h 165711"/>
                  <a:gd name="connsiteX2" fmla="*/ 111478 w 111477"/>
                  <a:gd name="connsiteY2" fmla="*/ 165712 h 165711"/>
                  <a:gd name="connsiteX3" fmla="*/ 0 w 111477"/>
                  <a:gd name="connsiteY3" fmla="*/ 165712 h 16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1477" h="165711">
                    <a:moveTo>
                      <a:pt x="0" y="0"/>
                    </a:moveTo>
                    <a:lnTo>
                      <a:pt x="111478" y="0"/>
                    </a:lnTo>
                    <a:lnTo>
                      <a:pt x="111478" y="165712"/>
                    </a:lnTo>
                    <a:lnTo>
                      <a:pt x="0" y="165712"/>
                    </a:lnTo>
                    <a:close/>
                  </a:path>
                </a:pathLst>
              </a:custGeom>
              <a:noFill/>
              <a:ln w="15893" cap="rnd">
                <a:solidFill>
                  <a:srgbClr val="6060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6CF2815-BFE0-80DD-8E7A-CC5FF573CCFE}"/>
                  </a:ext>
                </a:extLst>
              </p:cNvPr>
              <p:cNvSpPr/>
              <p:nvPr/>
            </p:nvSpPr>
            <p:spPr>
              <a:xfrm>
                <a:off x="3238038" y="1569576"/>
                <a:ext cx="39417" cy="140145"/>
              </a:xfrm>
              <a:custGeom>
                <a:avLst/>
                <a:gdLst>
                  <a:gd name="connsiteX0" fmla="*/ 39417 w 39417"/>
                  <a:gd name="connsiteY0" fmla="*/ 140146 h 140145"/>
                  <a:gd name="connsiteX1" fmla="*/ 0 w 39417"/>
                  <a:gd name="connsiteY1" fmla="*/ 140146 h 140145"/>
                  <a:gd name="connsiteX2" fmla="*/ 0 w 39417"/>
                  <a:gd name="connsiteY2" fmla="*/ 0 h 140145"/>
                  <a:gd name="connsiteX3" fmla="*/ 39417 w 39417"/>
                  <a:gd name="connsiteY3" fmla="*/ 0 h 1401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7" h="140145">
                    <a:moveTo>
                      <a:pt x="39417" y="140146"/>
                    </a:moveTo>
                    <a:lnTo>
                      <a:pt x="0" y="140146"/>
                    </a:lnTo>
                    <a:lnTo>
                      <a:pt x="0" y="0"/>
                    </a:lnTo>
                    <a:lnTo>
                      <a:pt x="39417" y="0"/>
                    </a:lnTo>
                  </a:path>
                </a:pathLst>
              </a:custGeom>
              <a:noFill/>
              <a:ln w="15893" cap="rnd">
                <a:solidFill>
                  <a:srgbClr val="6060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13C050F-C3DE-F83A-5B4B-D0D0CB968C4A}"/>
                  </a:ext>
                </a:extLst>
              </p:cNvPr>
              <p:cNvSpPr/>
              <p:nvPr/>
            </p:nvSpPr>
            <p:spPr>
              <a:xfrm>
                <a:off x="3204642" y="1697219"/>
                <a:ext cx="30950" cy="19407"/>
              </a:xfrm>
              <a:custGeom>
                <a:avLst/>
                <a:gdLst>
                  <a:gd name="connsiteX0" fmla="*/ 0 w 30950"/>
                  <a:gd name="connsiteY0" fmla="*/ 19408 h 19407"/>
                  <a:gd name="connsiteX1" fmla="*/ 30950 w 30950"/>
                  <a:gd name="connsiteY1" fmla="*/ 0 h 19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0950" h="19407">
                    <a:moveTo>
                      <a:pt x="0" y="19408"/>
                    </a:moveTo>
                    <a:cubicBezTo>
                      <a:pt x="0" y="19408"/>
                      <a:pt x="23895" y="10077"/>
                      <a:pt x="30950" y="0"/>
                    </a:cubicBezTo>
                  </a:path>
                </a:pathLst>
              </a:custGeom>
              <a:noFill/>
              <a:ln w="15893" cap="rnd">
                <a:solidFill>
                  <a:srgbClr val="6060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D11CEAD0-2663-DCC1-0C00-43C962238CC7}"/>
                  </a:ext>
                </a:extLst>
              </p:cNvPr>
              <p:cNvSpPr/>
              <p:nvPr/>
            </p:nvSpPr>
            <p:spPr>
              <a:xfrm>
                <a:off x="3036721" y="1581986"/>
                <a:ext cx="195296" cy="87950"/>
              </a:xfrm>
              <a:custGeom>
                <a:avLst/>
                <a:gdLst>
                  <a:gd name="connsiteX0" fmla="*/ 195297 w 195296"/>
                  <a:gd name="connsiteY0" fmla="*/ 0 h 87950"/>
                  <a:gd name="connsiteX1" fmla="*/ 150988 w 195296"/>
                  <a:gd name="connsiteY1" fmla="*/ 0 h 87950"/>
                  <a:gd name="connsiteX2" fmla="*/ 145437 w 195296"/>
                  <a:gd name="connsiteY2" fmla="*/ 840 h 87950"/>
                  <a:gd name="connsiteX3" fmla="*/ 22483 w 195296"/>
                  <a:gd name="connsiteY3" fmla="*/ 37602 h 87950"/>
                  <a:gd name="connsiteX4" fmla="*/ 93 w 195296"/>
                  <a:gd name="connsiteY4" fmla="*/ 67647 h 87950"/>
                  <a:gd name="connsiteX5" fmla="*/ 40451 w 195296"/>
                  <a:gd name="connsiteY5" fmla="*/ 87335 h 87950"/>
                  <a:gd name="connsiteX6" fmla="*/ 124741 w 195296"/>
                  <a:gd name="connsiteY6" fmla="*/ 77537 h 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5296" h="87950">
                    <a:moveTo>
                      <a:pt x="195297" y="0"/>
                    </a:moveTo>
                    <a:lnTo>
                      <a:pt x="150988" y="0"/>
                    </a:lnTo>
                    <a:cubicBezTo>
                      <a:pt x="149106" y="0"/>
                      <a:pt x="147225" y="280"/>
                      <a:pt x="145437" y="840"/>
                    </a:cubicBezTo>
                    <a:lnTo>
                      <a:pt x="22483" y="37602"/>
                    </a:lnTo>
                    <a:cubicBezTo>
                      <a:pt x="5267" y="44041"/>
                      <a:pt x="-848" y="53838"/>
                      <a:pt x="93" y="67647"/>
                    </a:cubicBezTo>
                    <a:cubicBezTo>
                      <a:pt x="940" y="79777"/>
                      <a:pt x="13922" y="90694"/>
                      <a:pt x="40451" y="87335"/>
                    </a:cubicBezTo>
                    <a:cubicBezTo>
                      <a:pt x="107996" y="78750"/>
                      <a:pt x="124741" y="77537"/>
                      <a:pt x="124741" y="77537"/>
                    </a:cubicBezTo>
                  </a:path>
                </a:pathLst>
              </a:custGeom>
              <a:noFill/>
              <a:ln w="15893" cap="rnd">
                <a:solidFill>
                  <a:srgbClr val="6060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9B5C7A70-2B4A-6441-6CD2-E3712E4DB35A}"/>
                  </a:ext>
                </a:extLst>
              </p:cNvPr>
              <p:cNvSpPr/>
              <p:nvPr/>
            </p:nvSpPr>
            <p:spPr>
              <a:xfrm>
                <a:off x="2902478" y="1585802"/>
                <a:ext cx="270837" cy="150511"/>
              </a:xfrm>
              <a:custGeom>
                <a:avLst/>
                <a:gdLst>
                  <a:gd name="connsiteX0" fmla="*/ 162182 w 270837"/>
                  <a:gd name="connsiteY0" fmla="*/ 32106 h 150511"/>
                  <a:gd name="connsiteX1" fmla="*/ 100281 w 270837"/>
                  <a:gd name="connsiteY1" fmla="*/ 26601 h 150511"/>
                  <a:gd name="connsiteX2" fmla="*/ 33300 w 270837"/>
                  <a:gd name="connsiteY2" fmla="*/ 476 h 150511"/>
                  <a:gd name="connsiteX3" fmla="*/ 13074 w 270837"/>
                  <a:gd name="connsiteY3" fmla="*/ 58419 h 150511"/>
                  <a:gd name="connsiteX4" fmla="*/ 169143 w 270837"/>
                  <a:gd name="connsiteY4" fmla="*/ 150512 h 150511"/>
                  <a:gd name="connsiteX5" fmla="*/ 270837 w 270837"/>
                  <a:gd name="connsiteY5" fmla="*/ 139408 h 150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0837" h="150511">
                    <a:moveTo>
                      <a:pt x="162182" y="32106"/>
                    </a:moveTo>
                    <a:cubicBezTo>
                      <a:pt x="162182" y="32106"/>
                      <a:pt x="134900" y="40131"/>
                      <a:pt x="100281" y="26601"/>
                    </a:cubicBezTo>
                    <a:cubicBezTo>
                      <a:pt x="63874" y="12419"/>
                      <a:pt x="41485" y="2248"/>
                      <a:pt x="33300" y="476"/>
                    </a:cubicBezTo>
                    <a:cubicBezTo>
                      <a:pt x="13451" y="-3816"/>
                      <a:pt x="-17970" y="21376"/>
                      <a:pt x="13074" y="58419"/>
                    </a:cubicBezTo>
                    <a:cubicBezTo>
                      <a:pt x="44589" y="95928"/>
                      <a:pt x="123705" y="150512"/>
                      <a:pt x="169143" y="150512"/>
                    </a:cubicBezTo>
                    <a:cubicBezTo>
                      <a:pt x="234054" y="150512"/>
                      <a:pt x="270837" y="139408"/>
                      <a:pt x="270837" y="139408"/>
                    </a:cubicBezTo>
                  </a:path>
                </a:pathLst>
              </a:custGeom>
              <a:noFill/>
              <a:ln w="15893" cap="rnd">
                <a:solidFill>
                  <a:srgbClr val="60606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nb-NO"/>
              </a:p>
            </p:txBody>
          </p:sp>
        </p:grp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527FF6A-EFF4-74C2-9474-C3D73CF04F42}"/>
                </a:ext>
              </a:extLst>
            </p:cNvPr>
            <p:cNvSpPr/>
            <p:nvPr/>
          </p:nvSpPr>
          <p:spPr>
            <a:xfrm>
              <a:off x="3115836" y="1325487"/>
              <a:ext cx="45155" cy="44786"/>
            </a:xfrm>
            <a:custGeom>
              <a:avLst/>
              <a:gdLst>
                <a:gd name="connsiteX0" fmla="*/ 45156 w 45155"/>
                <a:gd name="connsiteY0" fmla="*/ 22393 h 44786"/>
                <a:gd name="connsiteX1" fmla="*/ 22578 w 45155"/>
                <a:gd name="connsiteY1" fmla="*/ 44787 h 44786"/>
                <a:gd name="connsiteX2" fmla="*/ 0 w 45155"/>
                <a:gd name="connsiteY2" fmla="*/ 22393 h 44786"/>
                <a:gd name="connsiteX3" fmla="*/ 22578 w 45155"/>
                <a:gd name="connsiteY3" fmla="*/ 0 h 44786"/>
                <a:gd name="connsiteX4" fmla="*/ 45156 w 45155"/>
                <a:gd name="connsiteY4" fmla="*/ 22393 h 44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155" h="44786">
                  <a:moveTo>
                    <a:pt x="45156" y="22393"/>
                  </a:moveTo>
                  <a:cubicBezTo>
                    <a:pt x="45156" y="34761"/>
                    <a:pt x="35047" y="44787"/>
                    <a:pt x="22578" y="44787"/>
                  </a:cubicBezTo>
                  <a:cubicBezTo>
                    <a:pt x="10108" y="44787"/>
                    <a:pt x="0" y="34761"/>
                    <a:pt x="0" y="22393"/>
                  </a:cubicBezTo>
                  <a:cubicBezTo>
                    <a:pt x="0" y="10026"/>
                    <a:pt x="10108" y="0"/>
                    <a:pt x="22578" y="0"/>
                  </a:cubicBezTo>
                  <a:cubicBezTo>
                    <a:pt x="35047" y="0"/>
                    <a:pt x="45156" y="10026"/>
                    <a:pt x="45156" y="22393"/>
                  </a:cubicBezTo>
                  <a:close/>
                </a:path>
              </a:pathLst>
            </a:custGeom>
            <a:noFill/>
            <a:ln w="15893" cap="rnd">
              <a:solidFill>
                <a:srgbClr val="60606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0AAE728-7F3C-2F1C-3B7B-14203DBEF646}"/>
                </a:ext>
              </a:extLst>
            </p:cNvPr>
            <p:cNvSpPr/>
            <p:nvPr/>
          </p:nvSpPr>
          <p:spPr>
            <a:xfrm>
              <a:off x="2992599" y="1418607"/>
              <a:ext cx="133773" cy="134174"/>
            </a:xfrm>
            <a:custGeom>
              <a:avLst/>
              <a:gdLst>
                <a:gd name="connsiteX0" fmla="*/ 67639 w 133773"/>
                <a:gd name="connsiteY0" fmla="*/ 0 h 134174"/>
                <a:gd name="connsiteX1" fmla="*/ 0 w 133773"/>
                <a:gd name="connsiteY1" fmla="*/ 67834 h 134174"/>
                <a:gd name="connsiteX2" fmla="*/ 67639 w 133773"/>
                <a:gd name="connsiteY2" fmla="*/ 134174 h 134174"/>
                <a:gd name="connsiteX3" fmla="*/ 133773 w 133773"/>
                <a:gd name="connsiteY3" fmla="*/ 67834 h 134174"/>
                <a:gd name="connsiteX4" fmla="*/ 67639 w 133773"/>
                <a:gd name="connsiteY4" fmla="*/ 0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73" h="134174">
                  <a:moveTo>
                    <a:pt x="67639" y="0"/>
                  </a:moveTo>
                  <a:cubicBezTo>
                    <a:pt x="67639" y="21554"/>
                    <a:pt x="34431" y="67834"/>
                    <a:pt x="0" y="67834"/>
                  </a:cubicBezTo>
                  <a:cubicBezTo>
                    <a:pt x="34149" y="67834"/>
                    <a:pt x="67639" y="101797"/>
                    <a:pt x="67639" y="134174"/>
                  </a:cubicBezTo>
                  <a:cubicBezTo>
                    <a:pt x="67639" y="101797"/>
                    <a:pt x="103858" y="67834"/>
                    <a:pt x="133773" y="67834"/>
                  </a:cubicBezTo>
                  <a:cubicBezTo>
                    <a:pt x="104422" y="67834"/>
                    <a:pt x="67639" y="21274"/>
                    <a:pt x="67639" y="0"/>
                  </a:cubicBezTo>
                  <a:close/>
                </a:path>
              </a:pathLst>
            </a:custGeom>
            <a:noFill/>
            <a:ln w="15893" cap="rnd">
              <a:solidFill>
                <a:srgbClr val="CF022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28013912-4AE0-BF13-FF0F-8C036F2B68F5}"/>
                </a:ext>
              </a:extLst>
            </p:cNvPr>
            <p:cNvSpPr/>
            <p:nvPr/>
          </p:nvSpPr>
          <p:spPr>
            <a:xfrm>
              <a:off x="2936813" y="1291991"/>
              <a:ext cx="99342" cy="99650"/>
            </a:xfrm>
            <a:custGeom>
              <a:avLst/>
              <a:gdLst>
                <a:gd name="connsiteX0" fmla="*/ 50236 w 99342"/>
                <a:gd name="connsiteY0" fmla="*/ 0 h 99650"/>
                <a:gd name="connsiteX1" fmla="*/ 0 w 99342"/>
                <a:gd name="connsiteY1" fmla="*/ 50385 h 99650"/>
                <a:gd name="connsiteX2" fmla="*/ 50236 w 99342"/>
                <a:gd name="connsiteY2" fmla="*/ 99651 h 99650"/>
                <a:gd name="connsiteX3" fmla="*/ 99342 w 99342"/>
                <a:gd name="connsiteY3" fmla="*/ 50385 h 99650"/>
                <a:gd name="connsiteX4" fmla="*/ 50236 w 99342"/>
                <a:gd name="connsiteY4" fmla="*/ 0 h 9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2" h="99650">
                  <a:moveTo>
                    <a:pt x="50236" y="0"/>
                  </a:moveTo>
                  <a:cubicBezTo>
                    <a:pt x="50236" y="15955"/>
                    <a:pt x="25588" y="50385"/>
                    <a:pt x="0" y="50385"/>
                  </a:cubicBezTo>
                  <a:cubicBezTo>
                    <a:pt x="25306" y="50385"/>
                    <a:pt x="50236" y="75578"/>
                    <a:pt x="50236" y="99651"/>
                  </a:cubicBezTo>
                  <a:cubicBezTo>
                    <a:pt x="50236" y="75578"/>
                    <a:pt x="77141" y="50385"/>
                    <a:pt x="99342" y="50385"/>
                  </a:cubicBezTo>
                  <a:cubicBezTo>
                    <a:pt x="77517" y="50385"/>
                    <a:pt x="50236" y="15769"/>
                    <a:pt x="50236" y="0"/>
                  </a:cubicBezTo>
                  <a:close/>
                </a:path>
              </a:pathLst>
            </a:custGeom>
            <a:noFill/>
            <a:ln w="15893" cap="rnd">
              <a:solidFill>
                <a:srgbClr val="CF022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194B147-252F-A424-4DE5-50AD3DEC4864}"/>
              </a:ext>
            </a:extLst>
          </p:cNvPr>
          <p:cNvGrpSpPr/>
          <p:nvPr/>
        </p:nvGrpSpPr>
        <p:grpSpPr>
          <a:xfrm>
            <a:off x="8306845" y="3208200"/>
            <a:ext cx="2367241" cy="760864"/>
            <a:chOff x="8306845" y="3208200"/>
            <a:chExt cx="2367241" cy="760864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6EF8E7E-3668-5053-82F0-60EB507FF2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306845" y="3208200"/>
              <a:ext cx="882682" cy="760864"/>
              <a:chOff x="4167188" y="5834063"/>
              <a:chExt cx="701675" cy="604838"/>
            </a:xfrm>
          </p:grpSpPr>
          <p:sp>
            <p:nvSpPr>
              <p:cNvPr id="150" name="Freeform 567">
                <a:extLst>
                  <a:ext uri="{FF2B5EF4-FFF2-40B4-BE49-F238E27FC236}">
                    <a16:creationId xmlns:a16="http://schemas.microsoft.com/office/drawing/2014/main" id="{6D3A8DAE-C477-5463-1243-A837256027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4213" y="5918201"/>
                <a:ext cx="188913" cy="20638"/>
              </a:xfrm>
              <a:custGeom>
                <a:avLst/>
                <a:gdLst>
                  <a:gd name="T0" fmla="*/ 426 w 452"/>
                  <a:gd name="T1" fmla="*/ 51 h 51"/>
                  <a:gd name="T2" fmla="*/ 26 w 452"/>
                  <a:gd name="T3" fmla="*/ 51 h 51"/>
                  <a:gd name="T4" fmla="*/ 0 w 452"/>
                  <a:gd name="T5" fmla="*/ 25 h 51"/>
                  <a:gd name="T6" fmla="*/ 26 w 452"/>
                  <a:gd name="T7" fmla="*/ 0 h 51"/>
                  <a:gd name="T8" fmla="*/ 426 w 452"/>
                  <a:gd name="T9" fmla="*/ 0 h 51"/>
                  <a:gd name="T10" fmla="*/ 452 w 452"/>
                  <a:gd name="T11" fmla="*/ 25 h 51"/>
                  <a:gd name="T12" fmla="*/ 426 w 452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2" h="51">
                    <a:moveTo>
                      <a:pt x="426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12" y="51"/>
                      <a:pt x="0" y="39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440" y="0"/>
                      <a:pt x="452" y="11"/>
                      <a:pt x="452" y="25"/>
                    </a:cubicBezTo>
                    <a:cubicBezTo>
                      <a:pt x="452" y="39"/>
                      <a:pt x="440" y="51"/>
                      <a:pt x="426" y="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1" name="Freeform 568">
                <a:extLst>
                  <a:ext uri="{FF2B5EF4-FFF2-40B4-BE49-F238E27FC236}">
                    <a16:creationId xmlns:a16="http://schemas.microsoft.com/office/drawing/2014/main" id="{FE198E3B-653B-CCFB-9355-2EE085098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775" y="6078538"/>
                <a:ext cx="700088" cy="360363"/>
              </a:xfrm>
              <a:custGeom>
                <a:avLst/>
                <a:gdLst>
                  <a:gd name="T0" fmla="*/ 1494 w 1668"/>
                  <a:gd name="T1" fmla="*/ 859 h 859"/>
                  <a:gd name="T2" fmla="*/ 174 w 1668"/>
                  <a:gd name="T3" fmla="*/ 859 h 859"/>
                  <a:gd name="T4" fmla="*/ 0 w 1668"/>
                  <a:gd name="T5" fmla="*/ 686 h 859"/>
                  <a:gd name="T6" fmla="*/ 0 w 1668"/>
                  <a:gd name="T7" fmla="*/ 655 h 859"/>
                  <a:gd name="T8" fmla="*/ 26 w 1668"/>
                  <a:gd name="T9" fmla="*/ 629 h 859"/>
                  <a:gd name="T10" fmla="*/ 51 w 1668"/>
                  <a:gd name="T11" fmla="*/ 655 h 859"/>
                  <a:gd name="T12" fmla="*/ 51 w 1668"/>
                  <a:gd name="T13" fmla="*/ 686 h 859"/>
                  <a:gd name="T14" fmla="*/ 174 w 1668"/>
                  <a:gd name="T15" fmla="*/ 809 h 859"/>
                  <a:gd name="T16" fmla="*/ 1494 w 1668"/>
                  <a:gd name="T17" fmla="*/ 809 h 859"/>
                  <a:gd name="T18" fmla="*/ 1617 w 1668"/>
                  <a:gd name="T19" fmla="*/ 686 h 859"/>
                  <a:gd name="T20" fmla="*/ 1617 w 1668"/>
                  <a:gd name="T21" fmla="*/ 51 h 859"/>
                  <a:gd name="T22" fmla="*/ 1374 w 1668"/>
                  <a:gd name="T23" fmla="*/ 51 h 859"/>
                  <a:gd name="T24" fmla="*/ 1348 w 1668"/>
                  <a:gd name="T25" fmla="*/ 25 h 859"/>
                  <a:gd name="T26" fmla="*/ 1374 w 1668"/>
                  <a:gd name="T27" fmla="*/ 0 h 859"/>
                  <a:gd name="T28" fmla="*/ 1642 w 1668"/>
                  <a:gd name="T29" fmla="*/ 0 h 859"/>
                  <a:gd name="T30" fmla="*/ 1668 w 1668"/>
                  <a:gd name="T31" fmla="*/ 25 h 859"/>
                  <a:gd name="T32" fmla="*/ 1668 w 1668"/>
                  <a:gd name="T33" fmla="*/ 686 h 859"/>
                  <a:gd name="T34" fmla="*/ 1494 w 1668"/>
                  <a:gd name="T35" fmla="*/ 859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68" h="859">
                    <a:moveTo>
                      <a:pt x="1494" y="859"/>
                    </a:moveTo>
                    <a:cubicBezTo>
                      <a:pt x="174" y="859"/>
                      <a:pt x="174" y="859"/>
                      <a:pt x="174" y="859"/>
                    </a:cubicBezTo>
                    <a:cubicBezTo>
                      <a:pt x="78" y="859"/>
                      <a:pt x="0" y="782"/>
                      <a:pt x="0" y="686"/>
                    </a:cubicBezTo>
                    <a:cubicBezTo>
                      <a:pt x="0" y="655"/>
                      <a:pt x="0" y="655"/>
                      <a:pt x="0" y="655"/>
                    </a:cubicBezTo>
                    <a:cubicBezTo>
                      <a:pt x="0" y="641"/>
                      <a:pt x="12" y="629"/>
                      <a:pt x="26" y="629"/>
                    </a:cubicBezTo>
                    <a:cubicBezTo>
                      <a:pt x="40" y="629"/>
                      <a:pt x="51" y="641"/>
                      <a:pt x="51" y="655"/>
                    </a:cubicBezTo>
                    <a:cubicBezTo>
                      <a:pt x="51" y="686"/>
                      <a:pt x="51" y="686"/>
                      <a:pt x="51" y="686"/>
                    </a:cubicBezTo>
                    <a:cubicBezTo>
                      <a:pt x="51" y="754"/>
                      <a:pt x="106" y="809"/>
                      <a:pt x="174" y="809"/>
                    </a:cubicBezTo>
                    <a:cubicBezTo>
                      <a:pt x="1494" y="809"/>
                      <a:pt x="1494" y="809"/>
                      <a:pt x="1494" y="809"/>
                    </a:cubicBezTo>
                    <a:cubicBezTo>
                      <a:pt x="1562" y="809"/>
                      <a:pt x="1617" y="754"/>
                      <a:pt x="1617" y="686"/>
                    </a:cubicBezTo>
                    <a:cubicBezTo>
                      <a:pt x="1617" y="51"/>
                      <a:pt x="1617" y="51"/>
                      <a:pt x="1617" y="51"/>
                    </a:cubicBezTo>
                    <a:cubicBezTo>
                      <a:pt x="1374" y="51"/>
                      <a:pt x="1374" y="51"/>
                      <a:pt x="1374" y="51"/>
                    </a:cubicBezTo>
                    <a:cubicBezTo>
                      <a:pt x="1360" y="51"/>
                      <a:pt x="1348" y="39"/>
                      <a:pt x="1348" y="25"/>
                    </a:cubicBezTo>
                    <a:cubicBezTo>
                      <a:pt x="1348" y="11"/>
                      <a:pt x="1360" y="0"/>
                      <a:pt x="1374" y="0"/>
                    </a:cubicBezTo>
                    <a:cubicBezTo>
                      <a:pt x="1642" y="0"/>
                      <a:pt x="1642" y="0"/>
                      <a:pt x="1642" y="0"/>
                    </a:cubicBezTo>
                    <a:cubicBezTo>
                      <a:pt x="1656" y="0"/>
                      <a:pt x="1668" y="11"/>
                      <a:pt x="1668" y="25"/>
                    </a:cubicBezTo>
                    <a:cubicBezTo>
                      <a:pt x="1668" y="686"/>
                      <a:pt x="1668" y="686"/>
                      <a:pt x="1668" y="686"/>
                    </a:cubicBezTo>
                    <a:cubicBezTo>
                      <a:pt x="1668" y="782"/>
                      <a:pt x="1590" y="859"/>
                      <a:pt x="1494" y="85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2" name="Freeform 569">
                <a:extLst>
                  <a:ext uri="{FF2B5EF4-FFF2-40B4-BE49-F238E27FC236}">
                    <a16:creationId xmlns:a16="http://schemas.microsoft.com/office/drawing/2014/main" id="{E2D67A27-EB65-1112-773C-2AA79530BF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50" y="6078538"/>
                <a:ext cx="244475" cy="22225"/>
              </a:xfrm>
              <a:custGeom>
                <a:avLst/>
                <a:gdLst>
                  <a:gd name="T0" fmla="*/ 557 w 582"/>
                  <a:gd name="T1" fmla="*/ 51 h 51"/>
                  <a:gd name="T2" fmla="*/ 25 w 582"/>
                  <a:gd name="T3" fmla="*/ 51 h 51"/>
                  <a:gd name="T4" fmla="*/ 0 w 582"/>
                  <a:gd name="T5" fmla="*/ 25 h 51"/>
                  <a:gd name="T6" fmla="*/ 25 w 582"/>
                  <a:gd name="T7" fmla="*/ 0 h 51"/>
                  <a:gd name="T8" fmla="*/ 557 w 582"/>
                  <a:gd name="T9" fmla="*/ 0 h 51"/>
                  <a:gd name="T10" fmla="*/ 582 w 582"/>
                  <a:gd name="T11" fmla="*/ 25 h 51"/>
                  <a:gd name="T12" fmla="*/ 557 w 582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2" h="51">
                    <a:moveTo>
                      <a:pt x="557" y="51"/>
                    </a:moveTo>
                    <a:cubicBezTo>
                      <a:pt x="25" y="51"/>
                      <a:pt x="25" y="51"/>
                      <a:pt x="25" y="51"/>
                    </a:cubicBezTo>
                    <a:cubicBezTo>
                      <a:pt x="11" y="51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557" y="0"/>
                      <a:pt x="557" y="0"/>
                      <a:pt x="557" y="0"/>
                    </a:cubicBezTo>
                    <a:cubicBezTo>
                      <a:pt x="571" y="0"/>
                      <a:pt x="582" y="11"/>
                      <a:pt x="582" y="25"/>
                    </a:cubicBezTo>
                    <a:cubicBezTo>
                      <a:pt x="582" y="39"/>
                      <a:pt x="571" y="51"/>
                      <a:pt x="557" y="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3" name="Freeform 570">
                <a:extLst>
                  <a:ext uri="{FF2B5EF4-FFF2-40B4-BE49-F238E27FC236}">
                    <a16:creationId xmlns:a16="http://schemas.microsoft.com/office/drawing/2014/main" id="{37D94D24-EDF0-D0EE-F521-B0BFFFDB2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94213" y="6108701"/>
                <a:ext cx="163513" cy="163513"/>
              </a:xfrm>
              <a:custGeom>
                <a:avLst/>
                <a:gdLst>
                  <a:gd name="T0" fmla="*/ 196 w 392"/>
                  <a:gd name="T1" fmla="*/ 391 h 391"/>
                  <a:gd name="T2" fmla="*/ 0 w 392"/>
                  <a:gd name="T3" fmla="*/ 196 h 391"/>
                  <a:gd name="T4" fmla="*/ 196 w 392"/>
                  <a:gd name="T5" fmla="*/ 0 h 391"/>
                  <a:gd name="T6" fmla="*/ 392 w 392"/>
                  <a:gd name="T7" fmla="*/ 196 h 391"/>
                  <a:gd name="T8" fmla="*/ 196 w 392"/>
                  <a:gd name="T9" fmla="*/ 391 h 391"/>
                  <a:gd name="T10" fmla="*/ 196 w 392"/>
                  <a:gd name="T11" fmla="*/ 51 h 391"/>
                  <a:gd name="T12" fmla="*/ 51 w 392"/>
                  <a:gd name="T13" fmla="*/ 196 h 391"/>
                  <a:gd name="T14" fmla="*/ 196 w 392"/>
                  <a:gd name="T15" fmla="*/ 341 h 391"/>
                  <a:gd name="T16" fmla="*/ 341 w 392"/>
                  <a:gd name="T17" fmla="*/ 196 h 391"/>
                  <a:gd name="T18" fmla="*/ 196 w 392"/>
                  <a:gd name="T19" fmla="*/ 5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2" h="391">
                    <a:moveTo>
                      <a:pt x="196" y="391"/>
                    </a:moveTo>
                    <a:cubicBezTo>
                      <a:pt x="88" y="391"/>
                      <a:pt x="0" y="304"/>
                      <a:pt x="0" y="196"/>
                    </a:cubicBezTo>
                    <a:cubicBezTo>
                      <a:pt x="0" y="88"/>
                      <a:pt x="88" y="0"/>
                      <a:pt x="196" y="0"/>
                    </a:cubicBezTo>
                    <a:cubicBezTo>
                      <a:pt x="304" y="0"/>
                      <a:pt x="392" y="88"/>
                      <a:pt x="392" y="196"/>
                    </a:cubicBezTo>
                    <a:cubicBezTo>
                      <a:pt x="392" y="304"/>
                      <a:pt x="304" y="391"/>
                      <a:pt x="196" y="391"/>
                    </a:cubicBezTo>
                    <a:close/>
                    <a:moveTo>
                      <a:pt x="196" y="51"/>
                    </a:moveTo>
                    <a:cubicBezTo>
                      <a:pt x="116" y="51"/>
                      <a:pt x="51" y="116"/>
                      <a:pt x="51" y="196"/>
                    </a:cubicBezTo>
                    <a:cubicBezTo>
                      <a:pt x="51" y="276"/>
                      <a:pt x="116" y="341"/>
                      <a:pt x="196" y="341"/>
                    </a:cubicBezTo>
                    <a:cubicBezTo>
                      <a:pt x="276" y="341"/>
                      <a:pt x="341" y="276"/>
                      <a:pt x="341" y="196"/>
                    </a:cubicBezTo>
                    <a:cubicBezTo>
                      <a:pt x="341" y="116"/>
                      <a:pt x="276" y="51"/>
                      <a:pt x="196" y="51"/>
                    </a:cubicBezTo>
                    <a:close/>
                  </a:path>
                </a:pathLst>
              </a:custGeom>
              <a:solidFill>
                <a:srgbClr val="CC2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4" name="Line 571">
                <a:extLst>
                  <a:ext uri="{FF2B5EF4-FFF2-40B4-BE49-F238E27FC236}">
                    <a16:creationId xmlns:a16="http://schemas.microsoft.com/office/drawing/2014/main" id="{40C5BF7C-D624-62A7-160F-2FA9950D3B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75163" y="6076951"/>
                <a:ext cx="0" cy="0"/>
              </a:xfrm>
              <a:prstGeom prst="line">
                <a:avLst/>
              </a:prstGeom>
              <a:noFill/>
              <a:ln w="22225" cap="rnd">
                <a:solidFill>
                  <a:srgbClr val="5555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5" name="Freeform 572">
                <a:extLst>
                  <a:ext uri="{FF2B5EF4-FFF2-40B4-BE49-F238E27FC236}">
                    <a16:creationId xmlns:a16="http://schemas.microsoft.com/office/drawing/2014/main" id="{65F3B368-E1F5-DEEA-96C3-565CB71B0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3250" y="6027738"/>
                <a:ext cx="325438" cy="325438"/>
              </a:xfrm>
              <a:custGeom>
                <a:avLst/>
                <a:gdLst>
                  <a:gd name="T0" fmla="*/ 388 w 776"/>
                  <a:gd name="T1" fmla="*/ 776 h 776"/>
                  <a:gd name="T2" fmla="*/ 0 w 776"/>
                  <a:gd name="T3" fmla="*/ 388 h 776"/>
                  <a:gd name="T4" fmla="*/ 106 w 776"/>
                  <a:gd name="T5" fmla="*/ 121 h 776"/>
                  <a:gd name="T6" fmla="*/ 142 w 776"/>
                  <a:gd name="T7" fmla="*/ 120 h 776"/>
                  <a:gd name="T8" fmla="*/ 143 w 776"/>
                  <a:gd name="T9" fmla="*/ 156 h 776"/>
                  <a:gd name="T10" fmla="*/ 51 w 776"/>
                  <a:gd name="T11" fmla="*/ 388 h 776"/>
                  <a:gd name="T12" fmla="*/ 388 w 776"/>
                  <a:gd name="T13" fmla="*/ 725 h 776"/>
                  <a:gd name="T14" fmla="*/ 726 w 776"/>
                  <a:gd name="T15" fmla="*/ 388 h 776"/>
                  <a:gd name="T16" fmla="*/ 388 w 776"/>
                  <a:gd name="T17" fmla="*/ 50 h 776"/>
                  <a:gd name="T18" fmla="*/ 226 w 776"/>
                  <a:gd name="T19" fmla="*/ 92 h 776"/>
                  <a:gd name="T20" fmla="*/ 191 w 776"/>
                  <a:gd name="T21" fmla="*/ 82 h 776"/>
                  <a:gd name="T22" fmla="*/ 201 w 776"/>
                  <a:gd name="T23" fmla="*/ 47 h 776"/>
                  <a:gd name="T24" fmla="*/ 388 w 776"/>
                  <a:gd name="T25" fmla="*/ 0 h 776"/>
                  <a:gd name="T26" fmla="*/ 776 w 776"/>
                  <a:gd name="T27" fmla="*/ 388 h 776"/>
                  <a:gd name="T28" fmla="*/ 388 w 776"/>
                  <a:gd name="T29" fmla="*/ 776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76" h="776">
                    <a:moveTo>
                      <a:pt x="388" y="776"/>
                    </a:moveTo>
                    <a:cubicBezTo>
                      <a:pt x="174" y="776"/>
                      <a:pt x="0" y="602"/>
                      <a:pt x="0" y="388"/>
                    </a:cubicBezTo>
                    <a:cubicBezTo>
                      <a:pt x="0" y="288"/>
                      <a:pt x="38" y="194"/>
                      <a:pt x="106" y="121"/>
                    </a:cubicBezTo>
                    <a:cubicBezTo>
                      <a:pt x="115" y="111"/>
                      <a:pt x="131" y="111"/>
                      <a:pt x="142" y="120"/>
                    </a:cubicBezTo>
                    <a:cubicBezTo>
                      <a:pt x="152" y="130"/>
                      <a:pt x="152" y="146"/>
                      <a:pt x="143" y="156"/>
                    </a:cubicBezTo>
                    <a:cubicBezTo>
                      <a:pt x="83" y="219"/>
                      <a:pt x="51" y="301"/>
                      <a:pt x="51" y="388"/>
                    </a:cubicBezTo>
                    <a:cubicBezTo>
                      <a:pt x="51" y="574"/>
                      <a:pt x="202" y="725"/>
                      <a:pt x="388" y="725"/>
                    </a:cubicBezTo>
                    <a:cubicBezTo>
                      <a:pt x="574" y="725"/>
                      <a:pt x="726" y="574"/>
                      <a:pt x="726" y="388"/>
                    </a:cubicBezTo>
                    <a:cubicBezTo>
                      <a:pt x="726" y="202"/>
                      <a:pt x="574" y="50"/>
                      <a:pt x="388" y="50"/>
                    </a:cubicBezTo>
                    <a:cubicBezTo>
                      <a:pt x="331" y="50"/>
                      <a:pt x="275" y="65"/>
                      <a:pt x="226" y="92"/>
                    </a:cubicBezTo>
                    <a:cubicBezTo>
                      <a:pt x="213" y="99"/>
                      <a:pt x="198" y="94"/>
                      <a:pt x="191" y="82"/>
                    </a:cubicBezTo>
                    <a:cubicBezTo>
                      <a:pt x="184" y="70"/>
                      <a:pt x="189" y="54"/>
                      <a:pt x="201" y="47"/>
                    </a:cubicBezTo>
                    <a:cubicBezTo>
                      <a:pt x="258" y="16"/>
                      <a:pt x="323" y="0"/>
                      <a:pt x="388" y="0"/>
                    </a:cubicBezTo>
                    <a:cubicBezTo>
                      <a:pt x="602" y="0"/>
                      <a:pt x="776" y="174"/>
                      <a:pt x="776" y="388"/>
                    </a:cubicBezTo>
                    <a:cubicBezTo>
                      <a:pt x="776" y="602"/>
                      <a:pt x="602" y="776"/>
                      <a:pt x="388" y="77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6" name="Freeform 573">
                <a:extLst>
                  <a:ext uri="{FF2B5EF4-FFF2-40B4-BE49-F238E27FC236}">
                    <a16:creationId xmlns:a16="http://schemas.microsoft.com/office/drawing/2014/main" id="{9E0CA033-544B-DA0B-10D1-0F48417DA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67213" y="5983288"/>
                <a:ext cx="417513" cy="415925"/>
              </a:xfrm>
              <a:custGeom>
                <a:avLst/>
                <a:gdLst>
                  <a:gd name="T0" fmla="*/ 495 w 991"/>
                  <a:gd name="T1" fmla="*/ 991 h 991"/>
                  <a:gd name="T2" fmla="*/ 0 w 991"/>
                  <a:gd name="T3" fmla="*/ 496 h 991"/>
                  <a:gd name="T4" fmla="*/ 495 w 991"/>
                  <a:gd name="T5" fmla="*/ 0 h 991"/>
                  <a:gd name="T6" fmla="*/ 991 w 991"/>
                  <a:gd name="T7" fmla="*/ 496 h 991"/>
                  <a:gd name="T8" fmla="*/ 495 w 991"/>
                  <a:gd name="T9" fmla="*/ 991 h 991"/>
                  <a:gd name="T10" fmla="*/ 495 w 991"/>
                  <a:gd name="T11" fmla="*/ 51 h 991"/>
                  <a:gd name="T12" fmla="*/ 50 w 991"/>
                  <a:gd name="T13" fmla="*/ 496 h 991"/>
                  <a:gd name="T14" fmla="*/ 495 w 991"/>
                  <a:gd name="T15" fmla="*/ 941 h 991"/>
                  <a:gd name="T16" fmla="*/ 940 w 991"/>
                  <a:gd name="T17" fmla="*/ 496 h 991"/>
                  <a:gd name="T18" fmla="*/ 495 w 991"/>
                  <a:gd name="T19" fmla="*/ 51 h 9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91" h="991">
                    <a:moveTo>
                      <a:pt x="495" y="991"/>
                    </a:moveTo>
                    <a:cubicBezTo>
                      <a:pt x="222" y="991"/>
                      <a:pt x="0" y="769"/>
                      <a:pt x="0" y="496"/>
                    </a:cubicBezTo>
                    <a:cubicBezTo>
                      <a:pt x="0" y="222"/>
                      <a:pt x="222" y="0"/>
                      <a:pt x="495" y="0"/>
                    </a:cubicBezTo>
                    <a:cubicBezTo>
                      <a:pt x="768" y="0"/>
                      <a:pt x="991" y="222"/>
                      <a:pt x="991" y="496"/>
                    </a:cubicBezTo>
                    <a:cubicBezTo>
                      <a:pt x="991" y="769"/>
                      <a:pt x="768" y="991"/>
                      <a:pt x="495" y="991"/>
                    </a:cubicBezTo>
                    <a:close/>
                    <a:moveTo>
                      <a:pt x="495" y="51"/>
                    </a:moveTo>
                    <a:cubicBezTo>
                      <a:pt x="250" y="51"/>
                      <a:pt x="50" y="250"/>
                      <a:pt x="50" y="496"/>
                    </a:cubicBezTo>
                    <a:cubicBezTo>
                      <a:pt x="50" y="741"/>
                      <a:pt x="250" y="941"/>
                      <a:pt x="495" y="941"/>
                    </a:cubicBezTo>
                    <a:cubicBezTo>
                      <a:pt x="741" y="941"/>
                      <a:pt x="940" y="741"/>
                      <a:pt x="940" y="496"/>
                    </a:cubicBezTo>
                    <a:cubicBezTo>
                      <a:pt x="940" y="250"/>
                      <a:pt x="741" y="51"/>
                      <a:pt x="495" y="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7" name="Freeform 574">
                <a:extLst>
                  <a:ext uri="{FF2B5EF4-FFF2-40B4-BE49-F238E27FC236}">
                    <a16:creationId xmlns:a16="http://schemas.microsoft.com/office/drawing/2014/main" id="{A7E7BCE4-59AF-1F28-4AA3-DBA051F629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1325" y="6008688"/>
                <a:ext cx="60325" cy="60325"/>
              </a:xfrm>
              <a:custGeom>
                <a:avLst/>
                <a:gdLst>
                  <a:gd name="T0" fmla="*/ 71 w 143"/>
                  <a:gd name="T1" fmla="*/ 143 h 143"/>
                  <a:gd name="T2" fmla="*/ 0 w 143"/>
                  <a:gd name="T3" fmla="*/ 72 h 143"/>
                  <a:gd name="T4" fmla="*/ 71 w 143"/>
                  <a:gd name="T5" fmla="*/ 0 h 143"/>
                  <a:gd name="T6" fmla="*/ 143 w 143"/>
                  <a:gd name="T7" fmla="*/ 72 h 143"/>
                  <a:gd name="T8" fmla="*/ 71 w 143"/>
                  <a:gd name="T9" fmla="*/ 143 h 143"/>
                  <a:gd name="T10" fmla="*/ 71 w 143"/>
                  <a:gd name="T11" fmla="*/ 51 h 143"/>
                  <a:gd name="T12" fmla="*/ 50 w 143"/>
                  <a:gd name="T13" fmla="*/ 72 h 143"/>
                  <a:gd name="T14" fmla="*/ 71 w 143"/>
                  <a:gd name="T15" fmla="*/ 93 h 143"/>
                  <a:gd name="T16" fmla="*/ 92 w 143"/>
                  <a:gd name="T17" fmla="*/ 72 h 143"/>
                  <a:gd name="T18" fmla="*/ 71 w 143"/>
                  <a:gd name="T19" fmla="*/ 5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3" h="143">
                    <a:moveTo>
                      <a:pt x="71" y="143"/>
                    </a:moveTo>
                    <a:cubicBezTo>
                      <a:pt x="32" y="143"/>
                      <a:pt x="0" y="111"/>
                      <a:pt x="0" y="72"/>
                    </a:cubicBezTo>
                    <a:cubicBezTo>
                      <a:pt x="0" y="32"/>
                      <a:pt x="32" y="0"/>
                      <a:pt x="71" y="0"/>
                    </a:cubicBezTo>
                    <a:cubicBezTo>
                      <a:pt x="110" y="0"/>
                      <a:pt x="143" y="32"/>
                      <a:pt x="143" y="72"/>
                    </a:cubicBezTo>
                    <a:cubicBezTo>
                      <a:pt x="143" y="111"/>
                      <a:pt x="110" y="143"/>
                      <a:pt x="71" y="143"/>
                    </a:cubicBezTo>
                    <a:close/>
                    <a:moveTo>
                      <a:pt x="71" y="51"/>
                    </a:moveTo>
                    <a:cubicBezTo>
                      <a:pt x="60" y="51"/>
                      <a:pt x="50" y="60"/>
                      <a:pt x="50" y="72"/>
                    </a:cubicBezTo>
                    <a:cubicBezTo>
                      <a:pt x="50" y="83"/>
                      <a:pt x="60" y="93"/>
                      <a:pt x="71" y="93"/>
                    </a:cubicBezTo>
                    <a:cubicBezTo>
                      <a:pt x="83" y="93"/>
                      <a:pt x="92" y="83"/>
                      <a:pt x="92" y="72"/>
                    </a:cubicBezTo>
                    <a:cubicBezTo>
                      <a:pt x="92" y="60"/>
                      <a:pt x="83" y="51"/>
                      <a:pt x="71" y="51"/>
                    </a:cubicBezTo>
                    <a:close/>
                  </a:path>
                </a:pathLst>
              </a:custGeom>
              <a:solidFill>
                <a:srgbClr val="CC22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8" name="Freeform 575">
                <a:extLst>
                  <a:ext uri="{FF2B5EF4-FFF2-40B4-BE49-F238E27FC236}">
                    <a16:creationId xmlns:a16="http://schemas.microsoft.com/office/drawing/2014/main" id="{C62C0FED-C225-DFD1-37C2-6B187ED1A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6250" y="5895976"/>
                <a:ext cx="123825" cy="82550"/>
              </a:xfrm>
              <a:custGeom>
                <a:avLst/>
                <a:gdLst>
                  <a:gd name="T0" fmla="*/ 26 w 296"/>
                  <a:gd name="T1" fmla="*/ 197 h 197"/>
                  <a:gd name="T2" fmla="*/ 0 w 296"/>
                  <a:gd name="T3" fmla="*/ 171 h 197"/>
                  <a:gd name="T4" fmla="*/ 0 w 296"/>
                  <a:gd name="T5" fmla="*/ 124 h 197"/>
                  <a:gd name="T6" fmla="*/ 61 w 296"/>
                  <a:gd name="T7" fmla="*/ 42 h 197"/>
                  <a:gd name="T8" fmla="*/ 170 w 296"/>
                  <a:gd name="T9" fmla="*/ 10 h 197"/>
                  <a:gd name="T10" fmla="*/ 266 w 296"/>
                  <a:gd name="T11" fmla="*/ 47 h 197"/>
                  <a:gd name="T12" fmla="*/ 289 w 296"/>
                  <a:gd name="T13" fmla="*/ 83 h 197"/>
                  <a:gd name="T14" fmla="*/ 281 w 296"/>
                  <a:gd name="T15" fmla="*/ 118 h 197"/>
                  <a:gd name="T16" fmla="*/ 246 w 296"/>
                  <a:gd name="T17" fmla="*/ 110 h 197"/>
                  <a:gd name="T18" fmla="*/ 223 w 296"/>
                  <a:gd name="T19" fmla="*/ 74 h 197"/>
                  <a:gd name="T20" fmla="*/ 184 w 296"/>
                  <a:gd name="T21" fmla="*/ 59 h 197"/>
                  <a:gd name="T22" fmla="*/ 76 w 296"/>
                  <a:gd name="T23" fmla="*/ 91 h 197"/>
                  <a:gd name="T24" fmla="*/ 51 w 296"/>
                  <a:gd name="T25" fmla="*/ 124 h 197"/>
                  <a:gd name="T26" fmla="*/ 51 w 296"/>
                  <a:gd name="T27" fmla="*/ 171 h 197"/>
                  <a:gd name="T28" fmla="*/ 26 w 296"/>
                  <a:gd name="T29" fmla="*/ 197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6" h="197">
                    <a:moveTo>
                      <a:pt x="26" y="197"/>
                    </a:moveTo>
                    <a:cubicBezTo>
                      <a:pt x="12" y="197"/>
                      <a:pt x="0" y="185"/>
                      <a:pt x="0" y="171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0" y="87"/>
                      <a:pt x="25" y="53"/>
                      <a:pt x="61" y="42"/>
                    </a:cubicBezTo>
                    <a:cubicBezTo>
                      <a:pt x="170" y="10"/>
                      <a:pt x="170" y="10"/>
                      <a:pt x="170" y="10"/>
                    </a:cubicBezTo>
                    <a:cubicBezTo>
                      <a:pt x="207" y="0"/>
                      <a:pt x="246" y="15"/>
                      <a:pt x="266" y="47"/>
                    </a:cubicBezTo>
                    <a:cubicBezTo>
                      <a:pt x="289" y="83"/>
                      <a:pt x="289" y="83"/>
                      <a:pt x="289" y="83"/>
                    </a:cubicBezTo>
                    <a:cubicBezTo>
                      <a:pt x="296" y="95"/>
                      <a:pt x="293" y="111"/>
                      <a:pt x="281" y="118"/>
                    </a:cubicBezTo>
                    <a:cubicBezTo>
                      <a:pt x="269" y="125"/>
                      <a:pt x="253" y="122"/>
                      <a:pt x="246" y="110"/>
                    </a:cubicBezTo>
                    <a:cubicBezTo>
                      <a:pt x="223" y="74"/>
                      <a:pt x="223" y="74"/>
                      <a:pt x="223" y="74"/>
                    </a:cubicBezTo>
                    <a:cubicBezTo>
                      <a:pt x="215" y="61"/>
                      <a:pt x="199" y="55"/>
                      <a:pt x="184" y="59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61" y="95"/>
                      <a:pt x="51" y="109"/>
                      <a:pt x="51" y="124"/>
                    </a:cubicBezTo>
                    <a:cubicBezTo>
                      <a:pt x="51" y="171"/>
                      <a:pt x="51" y="171"/>
                      <a:pt x="51" y="171"/>
                    </a:cubicBezTo>
                    <a:cubicBezTo>
                      <a:pt x="51" y="185"/>
                      <a:pt x="40" y="197"/>
                      <a:pt x="26" y="19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59" name="Freeform 576">
                <a:extLst>
                  <a:ext uri="{FF2B5EF4-FFF2-40B4-BE49-F238E27FC236}">
                    <a16:creationId xmlns:a16="http://schemas.microsoft.com/office/drawing/2014/main" id="{88283C1F-C6F9-7ADA-C53D-D318DD0A6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2500" y="6132513"/>
                <a:ext cx="69850" cy="117475"/>
              </a:xfrm>
              <a:custGeom>
                <a:avLst/>
                <a:gdLst>
                  <a:gd name="T0" fmla="*/ 25 w 164"/>
                  <a:gd name="T1" fmla="*/ 278 h 278"/>
                  <a:gd name="T2" fmla="*/ 0 w 164"/>
                  <a:gd name="T3" fmla="*/ 252 h 278"/>
                  <a:gd name="T4" fmla="*/ 25 w 164"/>
                  <a:gd name="T5" fmla="*/ 227 h 278"/>
                  <a:gd name="T6" fmla="*/ 114 w 164"/>
                  <a:gd name="T7" fmla="*/ 139 h 278"/>
                  <a:gd name="T8" fmla="*/ 25 w 164"/>
                  <a:gd name="T9" fmla="*/ 50 h 278"/>
                  <a:gd name="T10" fmla="*/ 0 w 164"/>
                  <a:gd name="T11" fmla="*/ 25 h 278"/>
                  <a:gd name="T12" fmla="*/ 25 w 164"/>
                  <a:gd name="T13" fmla="*/ 0 h 278"/>
                  <a:gd name="T14" fmla="*/ 164 w 164"/>
                  <a:gd name="T15" fmla="*/ 139 h 278"/>
                  <a:gd name="T16" fmla="*/ 25 w 164"/>
                  <a:gd name="T17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" h="278">
                    <a:moveTo>
                      <a:pt x="25" y="278"/>
                    </a:moveTo>
                    <a:cubicBezTo>
                      <a:pt x="11" y="278"/>
                      <a:pt x="0" y="266"/>
                      <a:pt x="0" y="252"/>
                    </a:cubicBezTo>
                    <a:cubicBezTo>
                      <a:pt x="0" y="238"/>
                      <a:pt x="11" y="227"/>
                      <a:pt x="25" y="227"/>
                    </a:cubicBezTo>
                    <a:cubicBezTo>
                      <a:pt x="74" y="227"/>
                      <a:pt x="114" y="187"/>
                      <a:pt x="114" y="139"/>
                    </a:cubicBezTo>
                    <a:cubicBezTo>
                      <a:pt x="114" y="90"/>
                      <a:pt x="74" y="50"/>
                      <a:pt x="25" y="50"/>
                    </a:cubicBezTo>
                    <a:cubicBezTo>
                      <a:pt x="11" y="50"/>
                      <a:pt x="0" y="39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102" y="0"/>
                      <a:pt x="164" y="62"/>
                      <a:pt x="164" y="139"/>
                    </a:cubicBezTo>
                    <a:cubicBezTo>
                      <a:pt x="164" y="215"/>
                      <a:pt x="102" y="278"/>
                      <a:pt x="25" y="278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60" name="Freeform 577">
                <a:extLst>
                  <a:ext uri="{FF2B5EF4-FFF2-40B4-BE49-F238E27FC236}">
                    <a16:creationId xmlns:a16="http://schemas.microsoft.com/office/drawing/2014/main" id="{1CEDD7EC-871C-FC86-6A92-84DD4CBDD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7188" y="5834063"/>
                <a:ext cx="585788" cy="485775"/>
              </a:xfrm>
              <a:custGeom>
                <a:avLst/>
                <a:gdLst>
                  <a:gd name="T0" fmla="*/ 26 w 1394"/>
                  <a:gd name="T1" fmla="*/ 1159 h 1159"/>
                  <a:gd name="T2" fmla="*/ 0 w 1394"/>
                  <a:gd name="T3" fmla="*/ 1134 h 1159"/>
                  <a:gd name="T4" fmla="*/ 0 w 1394"/>
                  <a:gd name="T5" fmla="*/ 646 h 1159"/>
                  <a:gd name="T6" fmla="*/ 53 w 1394"/>
                  <a:gd name="T7" fmla="*/ 467 h 1159"/>
                  <a:gd name="T8" fmla="*/ 188 w 1394"/>
                  <a:gd name="T9" fmla="*/ 343 h 1159"/>
                  <a:gd name="T10" fmla="*/ 541 w 1394"/>
                  <a:gd name="T11" fmla="*/ 228 h 1159"/>
                  <a:gd name="T12" fmla="*/ 589 w 1394"/>
                  <a:gd name="T13" fmla="*/ 167 h 1159"/>
                  <a:gd name="T14" fmla="*/ 808 w 1394"/>
                  <a:gd name="T15" fmla="*/ 0 h 1159"/>
                  <a:gd name="T16" fmla="*/ 810 w 1394"/>
                  <a:gd name="T17" fmla="*/ 0 h 1159"/>
                  <a:gd name="T18" fmla="*/ 1221 w 1394"/>
                  <a:gd name="T19" fmla="*/ 0 h 1159"/>
                  <a:gd name="T20" fmla="*/ 1388 w 1394"/>
                  <a:gd name="T21" fmla="*/ 129 h 1159"/>
                  <a:gd name="T22" fmla="*/ 1374 w 1394"/>
                  <a:gd name="T23" fmla="*/ 162 h 1159"/>
                  <a:gd name="T24" fmla="*/ 1341 w 1394"/>
                  <a:gd name="T25" fmla="*/ 147 h 1159"/>
                  <a:gd name="T26" fmla="*/ 1221 w 1394"/>
                  <a:gd name="T27" fmla="*/ 50 h 1159"/>
                  <a:gd name="T28" fmla="*/ 810 w 1394"/>
                  <a:gd name="T29" fmla="*/ 50 h 1159"/>
                  <a:gd name="T30" fmla="*/ 639 w 1394"/>
                  <a:gd name="T31" fmla="*/ 175 h 1159"/>
                  <a:gd name="T32" fmla="*/ 556 w 1394"/>
                  <a:gd name="T33" fmla="*/ 276 h 1159"/>
                  <a:gd name="T34" fmla="*/ 204 w 1394"/>
                  <a:gd name="T35" fmla="*/ 391 h 1159"/>
                  <a:gd name="T36" fmla="*/ 100 w 1394"/>
                  <a:gd name="T37" fmla="*/ 486 h 1159"/>
                  <a:gd name="T38" fmla="*/ 51 w 1394"/>
                  <a:gd name="T39" fmla="*/ 646 h 1159"/>
                  <a:gd name="T40" fmla="*/ 51 w 1394"/>
                  <a:gd name="T41" fmla="*/ 1134 h 1159"/>
                  <a:gd name="T42" fmla="*/ 26 w 1394"/>
                  <a:gd name="T43" fmla="*/ 1159 h 1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94" h="1159">
                    <a:moveTo>
                      <a:pt x="26" y="1159"/>
                    </a:moveTo>
                    <a:cubicBezTo>
                      <a:pt x="12" y="1159"/>
                      <a:pt x="0" y="1148"/>
                      <a:pt x="0" y="1134"/>
                    </a:cubicBezTo>
                    <a:cubicBezTo>
                      <a:pt x="0" y="646"/>
                      <a:pt x="0" y="646"/>
                      <a:pt x="0" y="646"/>
                    </a:cubicBezTo>
                    <a:cubicBezTo>
                      <a:pt x="0" y="610"/>
                      <a:pt x="44" y="491"/>
                      <a:pt x="53" y="467"/>
                    </a:cubicBezTo>
                    <a:cubicBezTo>
                      <a:pt x="79" y="408"/>
                      <a:pt x="128" y="363"/>
                      <a:pt x="188" y="343"/>
                    </a:cubicBezTo>
                    <a:cubicBezTo>
                      <a:pt x="541" y="228"/>
                      <a:pt x="541" y="228"/>
                      <a:pt x="541" y="228"/>
                    </a:cubicBezTo>
                    <a:cubicBezTo>
                      <a:pt x="566" y="220"/>
                      <a:pt x="585" y="196"/>
                      <a:pt x="589" y="167"/>
                    </a:cubicBezTo>
                    <a:cubicBezTo>
                      <a:pt x="609" y="34"/>
                      <a:pt x="739" y="0"/>
                      <a:pt x="808" y="0"/>
                    </a:cubicBezTo>
                    <a:cubicBezTo>
                      <a:pt x="808" y="0"/>
                      <a:pt x="809" y="0"/>
                      <a:pt x="810" y="0"/>
                    </a:cubicBezTo>
                    <a:cubicBezTo>
                      <a:pt x="1221" y="0"/>
                      <a:pt x="1221" y="0"/>
                      <a:pt x="1221" y="0"/>
                    </a:cubicBezTo>
                    <a:cubicBezTo>
                      <a:pt x="1324" y="0"/>
                      <a:pt x="1365" y="69"/>
                      <a:pt x="1388" y="129"/>
                    </a:cubicBezTo>
                    <a:cubicBezTo>
                      <a:pt x="1394" y="142"/>
                      <a:pt x="1387" y="156"/>
                      <a:pt x="1374" y="162"/>
                    </a:cubicBezTo>
                    <a:cubicBezTo>
                      <a:pt x="1361" y="167"/>
                      <a:pt x="1346" y="160"/>
                      <a:pt x="1341" y="147"/>
                    </a:cubicBezTo>
                    <a:cubicBezTo>
                      <a:pt x="1318" y="89"/>
                      <a:pt x="1289" y="50"/>
                      <a:pt x="1221" y="50"/>
                    </a:cubicBezTo>
                    <a:cubicBezTo>
                      <a:pt x="810" y="50"/>
                      <a:pt x="810" y="50"/>
                      <a:pt x="810" y="50"/>
                    </a:cubicBezTo>
                    <a:cubicBezTo>
                      <a:pt x="802" y="49"/>
                      <a:pt x="658" y="51"/>
                      <a:pt x="639" y="175"/>
                    </a:cubicBezTo>
                    <a:cubicBezTo>
                      <a:pt x="632" y="223"/>
                      <a:pt x="600" y="262"/>
                      <a:pt x="556" y="276"/>
                    </a:cubicBezTo>
                    <a:cubicBezTo>
                      <a:pt x="204" y="391"/>
                      <a:pt x="204" y="391"/>
                      <a:pt x="204" y="391"/>
                    </a:cubicBezTo>
                    <a:cubicBezTo>
                      <a:pt x="157" y="406"/>
                      <a:pt x="120" y="441"/>
                      <a:pt x="100" y="486"/>
                    </a:cubicBezTo>
                    <a:cubicBezTo>
                      <a:pt x="76" y="550"/>
                      <a:pt x="51" y="628"/>
                      <a:pt x="51" y="646"/>
                    </a:cubicBezTo>
                    <a:cubicBezTo>
                      <a:pt x="51" y="1134"/>
                      <a:pt x="51" y="1134"/>
                      <a:pt x="51" y="1134"/>
                    </a:cubicBezTo>
                    <a:cubicBezTo>
                      <a:pt x="51" y="1148"/>
                      <a:pt x="40" y="1159"/>
                      <a:pt x="26" y="115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61" name="Line 578">
                <a:extLst>
                  <a:ext uri="{FF2B5EF4-FFF2-40B4-BE49-F238E27FC236}">
                    <a16:creationId xmlns:a16="http://schemas.microsoft.com/office/drawing/2014/main" id="{C587F8A1-CEBD-5FD1-369E-C4AED8FB34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2975" y="5929313"/>
                <a:ext cx="0" cy="0"/>
              </a:xfrm>
              <a:prstGeom prst="line">
                <a:avLst/>
              </a:prstGeom>
              <a:noFill/>
              <a:ln w="22225" cap="rnd">
                <a:solidFill>
                  <a:srgbClr val="55555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62" name="Freeform 579">
                <a:extLst>
                  <a:ext uri="{FF2B5EF4-FFF2-40B4-BE49-F238E27FC236}">
                    <a16:creationId xmlns:a16="http://schemas.microsoft.com/office/drawing/2014/main" id="{4F0487B4-C378-7153-8B87-3E2A54882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45038" y="5926138"/>
                <a:ext cx="123825" cy="168275"/>
              </a:xfrm>
              <a:custGeom>
                <a:avLst/>
                <a:gdLst>
                  <a:gd name="T0" fmla="*/ 271 w 296"/>
                  <a:gd name="T1" fmla="*/ 401 h 401"/>
                  <a:gd name="T2" fmla="*/ 245 w 296"/>
                  <a:gd name="T3" fmla="*/ 376 h 401"/>
                  <a:gd name="T4" fmla="*/ 245 w 296"/>
                  <a:gd name="T5" fmla="*/ 314 h 401"/>
                  <a:gd name="T6" fmla="*/ 182 w 296"/>
                  <a:gd name="T7" fmla="*/ 208 h 401"/>
                  <a:gd name="T8" fmla="*/ 24 w 296"/>
                  <a:gd name="T9" fmla="*/ 78 h 401"/>
                  <a:gd name="T10" fmla="*/ 5 w 296"/>
                  <a:gd name="T11" fmla="*/ 38 h 401"/>
                  <a:gd name="T12" fmla="*/ 19 w 296"/>
                  <a:gd name="T13" fmla="*/ 5 h 401"/>
                  <a:gd name="T14" fmla="*/ 52 w 296"/>
                  <a:gd name="T15" fmla="*/ 19 h 401"/>
                  <a:gd name="T16" fmla="*/ 68 w 296"/>
                  <a:gd name="T17" fmla="*/ 52 h 401"/>
                  <a:gd name="T18" fmla="*/ 205 w 296"/>
                  <a:gd name="T19" fmla="*/ 163 h 401"/>
                  <a:gd name="T20" fmla="*/ 296 w 296"/>
                  <a:gd name="T21" fmla="*/ 314 h 401"/>
                  <a:gd name="T22" fmla="*/ 296 w 296"/>
                  <a:gd name="T23" fmla="*/ 376 h 401"/>
                  <a:gd name="T24" fmla="*/ 271 w 296"/>
                  <a:gd name="T25" fmla="*/ 401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6" h="401">
                    <a:moveTo>
                      <a:pt x="271" y="401"/>
                    </a:moveTo>
                    <a:cubicBezTo>
                      <a:pt x="257" y="401"/>
                      <a:pt x="245" y="390"/>
                      <a:pt x="245" y="376"/>
                    </a:cubicBezTo>
                    <a:cubicBezTo>
                      <a:pt x="245" y="314"/>
                      <a:pt x="245" y="314"/>
                      <a:pt x="245" y="314"/>
                    </a:cubicBezTo>
                    <a:cubicBezTo>
                      <a:pt x="245" y="269"/>
                      <a:pt x="221" y="228"/>
                      <a:pt x="182" y="208"/>
                    </a:cubicBezTo>
                    <a:cubicBezTo>
                      <a:pt x="104" y="167"/>
                      <a:pt x="51" y="124"/>
                      <a:pt x="24" y="78"/>
                    </a:cubicBezTo>
                    <a:cubicBezTo>
                      <a:pt x="17" y="67"/>
                      <a:pt x="11" y="54"/>
                      <a:pt x="5" y="38"/>
                    </a:cubicBezTo>
                    <a:cubicBezTo>
                      <a:pt x="0" y="25"/>
                      <a:pt x="6" y="11"/>
                      <a:pt x="19" y="5"/>
                    </a:cubicBezTo>
                    <a:cubicBezTo>
                      <a:pt x="32" y="0"/>
                      <a:pt x="47" y="6"/>
                      <a:pt x="52" y="19"/>
                    </a:cubicBezTo>
                    <a:cubicBezTo>
                      <a:pt x="57" y="32"/>
                      <a:pt x="62" y="43"/>
                      <a:pt x="68" y="52"/>
                    </a:cubicBezTo>
                    <a:cubicBezTo>
                      <a:pt x="90" y="89"/>
                      <a:pt x="137" y="128"/>
                      <a:pt x="205" y="163"/>
                    </a:cubicBezTo>
                    <a:cubicBezTo>
                      <a:pt x="261" y="192"/>
                      <a:pt x="296" y="250"/>
                      <a:pt x="296" y="314"/>
                    </a:cubicBezTo>
                    <a:cubicBezTo>
                      <a:pt x="296" y="376"/>
                      <a:pt x="296" y="376"/>
                      <a:pt x="296" y="376"/>
                    </a:cubicBezTo>
                    <a:cubicBezTo>
                      <a:pt x="296" y="390"/>
                      <a:pt x="284" y="401"/>
                      <a:pt x="271" y="40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  <p:sp>
            <p:nvSpPr>
              <p:cNvPr id="163" name="Freeform 580">
                <a:extLst>
                  <a:ext uri="{FF2B5EF4-FFF2-40B4-BE49-F238E27FC236}">
                    <a16:creationId xmlns:a16="http://schemas.microsoft.com/office/drawing/2014/main" id="{DE7C1EB3-D3F3-8521-4950-32809C19A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1013" y="6078538"/>
                <a:ext cx="20638" cy="360363"/>
              </a:xfrm>
              <a:custGeom>
                <a:avLst/>
                <a:gdLst>
                  <a:gd name="T0" fmla="*/ 25 w 51"/>
                  <a:gd name="T1" fmla="*/ 859 h 859"/>
                  <a:gd name="T2" fmla="*/ 0 w 51"/>
                  <a:gd name="T3" fmla="*/ 834 h 859"/>
                  <a:gd name="T4" fmla="*/ 0 w 51"/>
                  <a:gd name="T5" fmla="*/ 25 h 859"/>
                  <a:gd name="T6" fmla="*/ 25 w 51"/>
                  <a:gd name="T7" fmla="*/ 0 h 859"/>
                  <a:gd name="T8" fmla="*/ 51 w 51"/>
                  <a:gd name="T9" fmla="*/ 25 h 859"/>
                  <a:gd name="T10" fmla="*/ 51 w 51"/>
                  <a:gd name="T11" fmla="*/ 834 h 859"/>
                  <a:gd name="T12" fmla="*/ 25 w 51"/>
                  <a:gd name="T13" fmla="*/ 859 h 8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859">
                    <a:moveTo>
                      <a:pt x="25" y="859"/>
                    </a:moveTo>
                    <a:cubicBezTo>
                      <a:pt x="11" y="859"/>
                      <a:pt x="0" y="848"/>
                      <a:pt x="0" y="83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1" y="0"/>
                      <a:pt x="25" y="0"/>
                    </a:cubicBezTo>
                    <a:cubicBezTo>
                      <a:pt x="39" y="0"/>
                      <a:pt x="51" y="11"/>
                      <a:pt x="51" y="25"/>
                    </a:cubicBezTo>
                    <a:cubicBezTo>
                      <a:pt x="51" y="834"/>
                      <a:pt x="51" y="834"/>
                      <a:pt x="51" y="834"/>
                    </a:cubicBezTo>
                    <a:cubicBezTo>
                      <a:pt x="51" y="848"/>
                      <a:pt x="39" y="859"/>
                      <a:pt x="25" y="85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762"/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1D98900-B3D7-5921-3ABB-2A3B1CA83921}"/>
                </a:ext>
              </a:extLst>
            </p:cNvPr>
            <p:cNvSpPr txBox="1"/>
            <p:nvPr/>
          </p:nvSpPr>
          <p:spPr>
            <a:xfrm>
              <a:off x="9368521" y="3357622"/>
              <a:ext cx="13055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nb-NO" sz="2400" b="1"/>
                <a:t>Bilde</a:t>
              </a:r>
            </a:p>
          </p:txBody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0F41C58-7FDB-9767-5806-433A43C88B50}"/>
              </a:ext>
            </a:extLst>
          </p:cNvPr>
          <p:cNvCxnSpPr>
            <a:cxnSpLocks/>
          </p:cNvCxnSpPr>
          <p:nvPr/>
        </p:nvCxnSpPr>
        <p:spPr>
          <a:xfrm>
            <a:off x="2066306" y="3550374"/>
            <a:ext cx="146660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B5FCFDDE-FDB7-E629-2D84-897471E8DFAB}"/>
              </a:ext>
            </a:extLst>
          </p:cNvPr>
          <p:cNvCxnSpPr>
            <a:cxnSpLocks/>
          </p:cNvCxnSpPr>
          <p:nvPr/>
        </p:nvCxnSpPr>
        <p:spPr>
          <a:xfrm flipV="1">
            <a:off x="7210188" y="2609737"/>
            <a:ext cx="708327" cy="5309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3D2D995C-5A7D-2170-CA1A-4585434C2308}"/>
              </a:ext>
            </a:extLst>
          </p:cNvPr>
          <p:cNvCxnSpPr>
            <a:cxnSpLocks/>
          </p:cNvCxnSpPr>
          <p:nvPr/>
        </p:nvCxnSpPr>
        <p:spPr>
          <a:xfrm>
            <a:off x="7213123" y="3774186"/>
            <a:ext cx="633050" cy="5100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9AB0830B-07FA-75AD-B5CF-16B1083EB4F5}"/>
              </a:ext>
            </a:extLst>
          </p:cNvPr>
          <p:cNvCxnSpPr>
            <a:cxnSpLocks/>
          </p:cNvCxnSpPr>
          <p:nvPr/>
        </p:nvCxnSpPr>
        <p:spPr>
          <a:xfrm flipV="1">
            <a:off x="7136114" y="3503759"/>
            <a:ext cx="790742" cy="139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15180CF-B248-70AB-8134-FEA3CB0A93AC}"/>
              </a:ext>
            </a:extLst>
          </p:cNvPr>
          <p:cNvSpPr/>
          <p:nvPr/>
        </p:nvSpPr>
        <p:spPr>
          <a:xfrm>
            <a:off x="3916815" y="1257334"/>
            <a:ext cx="2834336" cy="1029099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2"/>
                </a:solidFill>
              </a:rPr>
              <a:t>Forhåndstrent datamodell </a:t>
            </a:r>
            <a:br>
              <a:rPr lang="nb-NO" sz="2400" b="1" dirty="0">
                <a:solidFill>
                  <a:schemeClr val="bg2"/>
                </a:solidFill>
              </a:rPr>
            </a:br>
            <a:r>
              <a:rPr lang="nb-NO" b="1" dirty="0">
                <a:solidFill>
                  <a:schemeClr val="bg2"/>
                </a:solidFill>
              </a:rPr>
              <a:t>(f.eks GPT)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AFF5029B-37E5-4FF7-50F5-0CCCEF248AFF}"/>
              </a:ext>
            </a:extLst>
          </p:cNvPr>
          <p:cNvCxnSpPr>
            <a:cxnSpLocks/>
          </p:cNvCxnSpPr>
          <p:nvPr/>
        </p:nvCxnSpPr>
        <p:spPr>
          <a:xfrm flipV="1">
            <a:off x="5321633" y="2320316"/>
            <a:ext cx="0" cy="453625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294388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MASTER_TEMPLATE_VENGL_TAHOMA" id="{E6DA2B75-48F3-0949-8F03-03038AC15B4D}" vid="{24F4E735-CCB5-3C4B-B259-E7DCADFF682D}"/>
    </a:ext>
  </a:extLst>
</a:theme>
</file>

<file path=ppt/theme/theme2.xml><?xml version="1.0" encoding="utf-8"?>
<a:theme xmlns:a="http://schemas.openxmlformats.org/drawingml/2006/main" name="1_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EN_SSG_PPT template 16-9" id="{C487455F-8721-FA4F-9124-F498B4CC4666}" vid="{54A3194A-B578-A544-BB4A-CE16D41C7046}"/>
    </a:ext>
  </a:extLst>
</a:theme>
</file>

<file path=ppt/theme/theme3.xml><?xml version="1.0" encoding="utf-8"?>
<a:theme xmlns:a="http://schemas.openxmlformats.org/drawingml/2006/main" name="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 Sopra Steria PPT mal feb 2020" id="{E2828493-7520-40FD-BEFE-24F149560C1C}" vid="{FFCF6721-0D74-437D-A070-FA3D7973B137}"/>
    </a:ext>
  </a:extLst>
</a:theme>
</file>

<file path=ppt/theme/theme4.xml><?xml version="1.0" encoding="utf-8"?>
<a:theme xmlns:a="http://schemas.openxmlformats.org/drawingml/2006/main" name="1_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 Sopra Steria PPT mal feb 2020" id="{E2828493-7520-40FD-BEFE-24F149560C1C}" vid="{FFCF6721-0D74-437D-A070-FA3D7973B137}"/>
    </a:ext>
  </a:extLst>
</a:theme>
</file>

<file path=ppt/theme/theme5.xml><?xml version="1.0" encoding="utf-8"?>
<a:theme xmlns:a="http://schemas.openxmlformats.org/drawingml/2006/main" name="3_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3_NO_MASTER_TEMPLATE_HORISONTAL_OVERSATT_KORT" id="{C042289D-BB26-DD44-B87A-015EFA38B3DA}" vid="{2C77E46E-9023-FC43-9EED-02B9AAEB3358}"/>
    </a:ext>
  </a:extLst>
</a:theme>
</file>

<file path=ppt/theme/theme6.xml><?xml version="1.0" encoding="utf-8"?>
<a:theme xmlns:a="http://schemas.openxmlformats.org/drawingml/2006/main" name="4_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EN_SSG_PPT template 16-9" id="{C487455F-8721-FA4F-9124-F498B4CC4666}" vid="{54A3194A-B578-A544-BB4A-CE16D41C7046}"/>
    </a:ext>
  </a:extLst>
</a:theme>
</file>

<file path=ppt/theme/theme7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7" ma:contentTypeDescription="Create a new document." ma:contentTypeScope="" ma:versionID="93736e7d93b5d9d700f76dc3a1fc5e0e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7c96e4b8ae5eed2f0dddca9f0234fb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CDE10-8C2E-4455-8DFD-39DE870FAAA8}">
  <ds:schemaRefs>
    <ds:schemaRef ds:uri="185832c1-a361-4be1-b883-bb7893c6cdc9"/>
    <ds:schemaRef ds:uri="b2d2f379-e54e-4947-9c46-21371fd541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BF5853-6EA9-45BA-8965-09A4875A1010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EN_SSG_PPT template 16-9</Template>
  <TotalTime>10308</TotalTime>
  <Words>1359</Words>
  <Application>Microsoft Office PowerPoint</Application>
  <PresentationFormat>Widescreen</PresentationFormat>
  <Paragraphs>275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HurmeGeometricSans4 Bold</vt:lpstr>
      <vt:lpstr>Segoe UI</vt:lpstr>
      <vt:lpstr>Söhne</vt:lpstr>
      <vt:lpstr>Tahoma</vt:lpstr>
      <vt:lpstr>var(--monospace)</vt:lpstr>
      <vt:lpstr>Wingdings</vt:lpstr>
      <vt:lpstr>Sopra Steria Group</vt:lpstr>
      <vt:lpstr>1_Sopra Steria Group</vt:lpstr>
      <vt:lpstr>Sopra Steria Skandinavia</vt:lpstr>
      <vt:lpstr>1_Sopra Steria Skandinavia</vt:lpstr>
      <vt:lpstr>3_Sopra Steria Group</vt:lpstr>
      <vt:lpstr>4_Sopra Steria Group</vt:lpstr>
      <vt:lpstr>Hvordan redusere hallusiering og øke kvaliteten på innholdet i Generativ AI applikasjoner?  Disclaimer: Innholdet er sikkert allerede utdatert...</vt:lpstr>
      <vt:lpstr>Hvordan redusere hallusiering og øke kvaliteten på innholdet i Generativ AI applikasjoner?  AI-drømmer: Slik får du dem til å våkne og snakke fornuft!</vt:lpstr>
      <vt:lpstr>Hva er hallusinering i LLM kontekst?</vt:lpstr>
      <vt:lpstr>PowerPoint Presentation</vt:lpstr>
      <vt:lpstr>PowerPoint Presentation</vt:lpstr>
      <vt:lpstr>Tar den ofte feil? </vt:lpstr>
      <vt:lpstr>PowerPoint Presentation</vt:lpstr>
      <vt:lpstr>Hva er årsaken til dette?</vt:lpstr>
      <vt:lpstr>Generativ AI</vt:lpstr>
      <vt:lpstr>PowerPoint Presentation</vt:lpstr>
      <vt:lpstr>Utvalget begynner å bli stort.....</vt:lpstr>
      <vt:lpstr>PowerPoint Presentation</vt:lpstr>
      <vt:lpstr>Nye grenser nåes hele tiden (Februar)</vt:lpstr>
      <vt:lpstr>Forrige uke... (større, bedre, raskere)</vt:lpstr>
      <vt:lpstr>Mer data = Bedre kvalitet?</vt:lpstr>
      <vt:lpstr>Mer data = Bedre kvalitet?</vt:lpstr>
      <vt:lpstr>Hvordan funker tekst generering?</vt:lpstr>
      <vt:lpstr>Hva slags tiltak kan vi ta? – Noen eksempler </vt:lpstr>
      <vt:lpstr>Tiltak vi kan gjøre</vt:lpstr>
      <vt:lpstr>Temprature</vt:lpstr>
      <vt:lpstr>Few-shot (Chain of thought prompting) </vt:lpstr>
      <vt:lpstr>LLMGuard</vt:lpstr>
      <vt:lpstr>Bruk av egne data for å redusere feilaktig info</vt:lpstr>
      <vt:lpstr>Fine-tuning</vt:lpstr>
      <vt:lpstr>RAG - (Retrieval Augmented Generation) </vt:lpstr>
      <vt:lpstr>OpenAI Assistant med file-search</vt:lpstr>
      <vt:lpstr>PowerPoint Presentation</vt:lpstr>
      <vt:lpstr>Tools / Functions kombinert med virtuelle agenter</vt:lpstr>
      <vt:lpstr>PowerPoint Presentation</vt:lpstr>
    </vt:vector>
  </TitlesOfParts>
  <Manager/>
  <Company>Sopra Steria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Copilot Workshop</dc:title>
  <dc:subject/>
  <dc:creator>LARSEN Annabel</dc:creator>
  <cp:keywords/>
  <dc:description/>
  <cp:lastModifiedBy>SANDBU Marius</cp:lastModifiedBy>
  <cp:revision>109</cp:revision>
  <cp:lastPrinted>2019-06-20T07:36:54Z</cp:lastPrinted>
  <dcterms:created xsi:type="dcterms:W3CDTF">2023-09-27T08:30:33Z</dcterms:created>
  <dcterms:modified xsi:type="dcterms:W3CDTF">2024-05-22T18:26:17Z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MSIP_Label_c5e6e129-f928-4a05-ae32-d838f6b21bdd_Enabled">
    <vt:lpwstr>true</vt:lpwstr>
  </property>
  <property fmtid="{D5CDD505-2E9C-101B-9397-08002B2CF9AE}" pid="12" name="MSIP_Label_c5e6e129-f928-4a05-ae32-d838f6b21bdd_SetDate">
    <vt:lpwstr>2023-03-10T15:57:49Z</vt:lpwstr>
  </property>
  <property fmtid="{D5CDD505-2E9C-101B-9397-08002B2CF9AE}" pid="13" name="MSIP_Label_c5e6e129-f928-4a05-ae32-d838f6b21bdd_Method">
    <vt:lpwstr>Privileged</vt:lpwstr>
  </property>
  <property fmtid="{D5CDD505-2E9C-101B-9397-08002B2CF9AE}" pid="14" name="MSIP_Label_c5e6e129-f928-4a05-ae32-d838f6b21bdd_Name">
    <vt:lpwstr>EN Restricted use</vt:lpwstr>
  </property>
  <property fmtid="{D5CDD505-2E9C-101B-9397-08002B2CF9AE}" pid="15" name="MSIP_Label_c5e6e129-f928-4a05-ae32-d838f6b21bdd_SiteId">
    <vt:lpwstr>8b87af7d-8647-4dc7-8df4-5f69a2011bb5</vt:lpwstr>
  </property>
  <property fmtid="{D5CDD505-2E9C-101B-9397-08002B2CF9AE}" pid="16" name="MSIP_Label_c5e6e129-f928-4a05-ae32-d838f6b21bdd_ActionId">
    <vt:lpwstr>20faba5d-9732-4dc8-8ef5-5d28f9fba17c</vt:lpwstr>
  </property>
  <property fmtid="{D5CDD505-2E9C-101B-9397-08002B2CF9AE}" pid="17" name="MSIP_Label_c5e6e129-f928-4a05-ae32-d838f6b21bdd_ContentBits">
    <vt:lpwstr>3</vt:lpwstr>
  </property>
  <property fmtid="{D5CDD505-2E9C-101B-9397-08002B2CF9AE}" pid="18" name="ClassificationContentMarkingFooterLocations">
    <vt:lpwstr>Sopra Steria Group:7</vt:lpwstr>
  </property>
  <property fmtid="{D5CDD505-2E9C-101B-9397-08002B2CF9AE}" pid="19" name="ClassificationContentMarkingFooterText">
    <vt:lpwstr>C2 - Restricted use </vt:lpwstr>
  </property>
  <property fmtid="{D5CDD505-2E9C-101B-9397-08002B2CF9AE}" pid="20" name="Languages">
    <vt:lpwstr/>
  </property>
  <property fmtid="{D5CDD505-2E9C-101B-9397-08002B2CF9AE}" pid="21" name="Document type">
    <vt:lpwstr/>
  </property>
  <property fmtid="{D5CDD505-2E9C-101B-9397-08002B2CF9AE}" pid="22" name="Community">
    <vt:lpwstr/>
  </property>
  <property fmtid="{D5CDD505-2E9C-101B-9397-08002B2CF9AE}" pid="23" name="Steria location">
    <vt:lpwstr/>
  </property>
  <property fmtid="{D5CDD505-2E9C-101B-9397-08002B2CF9AE}" pid="24" name="MSIP_Label_f42aa342-8706-4288-bd11-ebb85995028c_Enabled">
    <vt:lpwstr>true</vt:lpwstr>
  </property>
  <property fmtid="{D5CDD505-2E9C-101B-9397-08002B2CF9AE}" pid="25" name="MSIP_Label_f42aa342-8706-4288-bd11-ebb85995028c_SetDate">
    <vt:lpwstr>2024-04-06T20:51:33Z</vt:lpwstr>
  </property>
  <property fmtid="{D5CDD505-2E9C-101B-9397-08002B2CF9AE}" pid="26" name="MSIP_Label_f42aa342-8706-4288-bd11-ebb85995028c_Method">
    <vt:lpwstr>Privileged</vt:lpwstr>
  </property>
  <property fmtid="{D5CDD505-2E9C-101B-9397-08002B2CF9AE}" pid="27" name="MSIP_Label_f42aa342-8706-4288-bd11-ebb85995028c_Name">
    <vt:lpwstr>Internal</vt:lpwstr>
  </property>
  <property fmtid="{D5CDD505-2E9C-101B-9397-08002B2CF9AE}" pid="28" name="MSIP_Label_f42aa342-8706-4288-bd11-ebb85995028c_SiteId">
    <vt:lpwstr>72f988bf-86f1-41af-91ab-2d7cd011db47</vt:lpwstr>
  </property>
  <property fmtid="{D5CDD505-2E9C-101B-9397-08002B2CF9AE}" pid="29" name="MSIP_Label_f42aa342-8706-4288-bd11-ebb85995028c_ActionId">
    <vt:lpwstr>ae8d17e0-e664-43a9-82d3-45ccb87a5dcc</vt:lpwstr>
  </property>
  <property fmtid="{D5CDD505-2E9C-101B-9397-08002B2CF9AE}" pid="30" name="MSIP_Label_f42aa342-8706-4288-bd11-ebb85995028c_ContentBits">
    <vt:lpwstr>0</vt:lpwstr>
  </property>
</Properties>
</file>